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469" r:id="rId5"/>
    <p:sldId id="471" r:id="rId6"/>
    <p:sldId id="477" r:id="rId7"/>
    <p:sldId id="472" r:id="rId8"/>
    <p:sldId id="476" r:id="rId9"/>
    <p:sldId id="473" r:id="rId10"/>
    <p:sldId id="475" r:id="rId11"/>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101F8B-52B8-A4AF-E38E-6C750A09C5DD}" name="Myriam L'Haridon" initials="ML" userId="S::myriam.lharidon@anap.fr::01602a7a-1f54-4a93-b204-f5a52cff01de" providerId="AD"/>
  <p188:author id="{016DC398-7F15-A6A4-CE87-FCA9B37216B1}" name="Benjamin Azogui" initials="BA" userId="S::benjamin.azogui@anap.fr::2cd5b745-2b31-427b-947e-242b7bddb6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N-THIBAULT Gauthier" initials="CG" lastIdx="6" clrIdx="0">
    <p:extLst>
      <p:ext uri="{19B8F6BF-5375-455C-9EA6-DF929625EA0E}">
        <p15:presenceInfo xmlns:p15="http://schemas.microsoft.com/office/powerpoint/2012/main" userId="S-1-5-21-73586283-1343024091-725345543-18291" providerId="AD"/>
      </p:ext>
    </p:extLst>
  </p:cmAuthor>
  <p:cmAuthor id="2" name="Emeline Flinois" initials="EF" lastIdx="10" clrIdx="1">
    <p:extLst>
      <p:ext uri="{19B8F6BF-5375-455C-9EA6-DF929625EA0E}">
        <p15:presenceInfo xmlns:p15="http://schemas.microsoft.com/office/powerpoint/2012/main" userId="S::emeline.flinois@anap.fr::384e0d42-eb62-48a4-a750-bb71efceebbb" providerId="AD"/>
      </p:ext>
    </p:extLst>
  </p:cmAuthor>
  <p:cmAuthor id="3" name="Benjamin Azogui" initials="BA" lastIdx="14" clrIdx="2">
    <p:extLst>
      <p:ext uri="{19B8F6BF-5375-455C-9EA6-DF929625EA0E}">
        <p15:presenceInfo xmlns:p15="http://schemas.microsoft.com/office/powerpoint/2012/main" userId="S::benjamin.azogui@anap.fr::2cd5b745-2b31-427b-947e-242b7bddb681" providerId="AD"/>
      </p:ext>
    </p:extLst>
  </p:cmAuthor>
  <p:cmAuthor id="4" name="Stéphane Pardoux" initials="SP" lastIdx="7" clrIdx="3">
    <p:extLst>
      <p:ext uri="{19B8F6BF-5375-455C-9EA6-DF929625EA0E}">
        <p15:presenceInfo xmlns:p15="http://schemas.microsoft.com/office/powerpoint/2012/main" userId="S::stephane.pardoux@anap.fr::eac982d7-3a17-4e34-a5d9-d765b8c8e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3"/>
    <a:srgbClr val="00729E"/>
    <a:srgbClr val="000C92"/>
    <a:srgbClr val="5AAB45"/>
    <a:srgbClr val="D80947"/>
    <a:srgbClr val="DA1D5B"/>
    <a:srgbClr val="6CB643"/>
    <a:srgbClr val="66C430"/>
    <a:srgbClr val="C6D63F"/>
    <a:srgbClr val="8799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6558" y="20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6AF826-2D10-EA4B-8D7C-9FD64D4851FD}" type="datetime1">
              <a:rPr lang="fr-FR" smtClean="0"/>
              <a:t>14/02/2024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91ADD22-5033-EF4E-81FE-FB2CA4EC526F}" type="datetime1">
              <a:rPr lang="fr-FR" smtClean="0"/>
              <a:t>14/02/2024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nsa.fr/"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anap_sant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3380295" y="2507615"/>
            <a:ext cx="7996789"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a:t>Modifier les styles du texte du masque</a:t>
            </a:r>
          </a:p>
        </p:txBody>
      </p:sp>
      <p:sp>
        <p:nvSpPr>
          <p:cNvPr id="7" name="Espace réservé du texte 10"/>
          <p:cNvSpPr>
            <a:spLocks noGrp="1"/>
          </p:cNvSpPr>
          <p:nvPr>
            <p:ph type="body" sz="quarter" idx="11" hasCustomPrompt="1"/>
          </p:nvPr>
        </p:nvSpPr>
        <p:spPr>
          <a:xfrm>
            <a:off x="3380316" y="4156791"/>
            <a:ext cx="7996768"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804711" y="827984"/>
            <a:ext cx="7082573" cy="871862"/>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a:t>Modifier le titre</a:t>
            </a:r>
          </a:p>
        </p:txBody>
      </p:sp>
      <p:cxnSp>
        <p:nvCxnSpPr>
          <p:cNvPr id="5" name="Connecteur droit 4"/>
          <p:cNvCxnSpPr/>
          <p:nvPr userDrawn="1"/>
        </p:nvCxnSpPr>
        <p:spPr>
          <a:xfrm>
            <a:off x="834603" y="1437909"/>
            <a:ext cx="857045" cy="0"/>
          </a:xfrm>
          <a:prstGeom prst="line">
            <a:avLst/>
          </a:prstGeom>
          <a:ln w="76200" cmpd="sng">
            <a:gradFill flip="none" rotWithShape="1">
              <a:gsLst>
                <a:gs pos="0">
                  <a:srgbClr val="000C92"/>
                </a:gs>
                <a:gs pos="50000">
                  <a:srgbClr val="00729E"/>
                </a:gs>
                <a:gs pos="100000">
                  <a:srgbClr val="99C223"/>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804713" y="1711284"/>
            <a:ext cx="7082573"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a:t>Sous-titre</a:t>
            </a:r>
          </a:p>
        </p:txBody>
      </p:sp>
    </p:spTree>
    <p:extLst>
      <p:ext uri="{BB962C8B-B14F-4D97-AF65-F5344CB8AC3E}">
        <p14:creationId xmlns:p14="http://schemas.microsoft.com/office/powerpoint/2010/main" val="4200011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cxnSp>
        <p:nvCxnSpPr>
          <p:cNvPr id="4" name="Connecteur droit 3"/>
          <p:cNvCxnSpPr/>
          <p:nvPr userDrawn="1"/>
        </p:nvCxnSpPr>
        <p:spPr>
          <a:xfrm>
            <a:off x="857043" y="844787"/>
            <a:ext cx="627109" cy="0"/>
          </a:xfrm>
          <a:prstGeom prst="line">
            <a:avLst/>
          </a:prstGeom>
          <a:ln w="57150" cmpd="sng">
            <a:solidFill>
              <a:srgbClr val="D80947"/>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857249" y="354013"/>
            <a:ext cx="10519835"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a:t>Modifier les styles du texte du masque</a:t>
            </a:r>
          </a:p>
        </p:txBody>
      </p:sp>
      <p:sp>
        <p:nvSpPr>
          <p:cNvPr id="9" name="Espace réservé du texte 8"/>
          <p:cNvSpPr>
            <a:spLocks noGrp="1"/>
          </p:cNvSpPr>
          <p:nvPr>
            <p:ph type="body" sz="quarter" idx="11" hasCustomPrompt="1"/>
          </p:nvPr>
        </p:nvSpPr>
        <p:spPr>
          <a:xfrm>
            <a:off x="857249" y="1529907"/>
            <a:ext cx="10519835"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a:t>Exemple de liste à puces :</a:t>
            </a:r>
          </a:p>
        </p:txBody>
      </p:sp>
      <p:sp>
        <p:nvSpPr>
          <p:cNvPr id="7" name="Espace réservé du texte 2"/>
          <p:cNvSpPr>
            <a:spLocks noGrp="1"/>
          </p:cNvSpPr>
          <p:nvPr>
            <p:ph idx="1" hasCustomPrompt="1"/>
          </p:nvPr>
        </p:nvSpPr>
        <p:spPr>
          <a:xfrm>
            <a:off x="862059" y="1971074"/>
            <a:ext cx="10529455"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96294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a:xfrm>
            <a:off x="857251" y="354013"/>
            <a:ext cx="10546579"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a:t>Modifier les styles du texte du masque</a:t>
            </a:r>
          </a:p>
        </p:txBody>
      </p:sp>
      <p:sp>
        <p:nvSpPr>
          <p:cNvPr id="3" name="Espace réservé du texte 2"/>
          <p:cNvSpPr>
            <a:spLocks noGrp="1"/>
          </p:cNvSpPr>
          <p:nvPr>
            <p:ph type="body" sz="quarter" idx="11" hasCustomPrompt="1"/>
          </p:nvPr>
        </p:nvSpPr>
        <p:spPr>
          <a:xfrm>
            <a:off x="857251" y="1592263"/>
            <a:ext cx="2669252"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a:t>Tableau type</a:t>
            </a:r>
          </a:p>
        </p:txBody>
      </p:sp>
      <p:sp>
        <p:nvSpPr>
          <p:cNvPr id="12" name="Espace réservé du tableau 11" title="Texte"/>
          <p:cNvSpPr>
            <a:spLocks noGrp="1"/>
          </p:cNvSpPr>
          <p:nvPr>
            <p:ph type="tbl" sz="quarter" idx="12"/>
          </p:nvPr>
        </p:nvSpPr>
        <p:spPr>
          <a:xfrm>
            <a:off x="857042" y="2051328"/>
            <a:ext cx="10546788"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r>
              <a:rPr lang="fr-FR"/>
              <a:t>Cliquez sur l'icône pour ajouter un tableau</a:t>
            </a:r>
          </a:p>
        </p:txBody>
      </p:sp>
      <p:cxnSp>
        <p:nvCxnSpPr>
          <p:cNvPr id="9" name="Connecteur droit 8"/>
          <p:cNvCxnSpPr/>
          <p:nvPr userDrawn="1"/>
        </p:nvCxnSpPr>
        <p:spPr>
          <a:xfrm>
            <a:off x="857043" y="844787"/>
            <a:ext cx="627109" cy="0"/>
          </a:xfrm>
          <a:prstGeom prst="line">
            <a:avLst/>
          </a:prstGeom>
          <a:ln w="57150" cmpd="sng">
            <a:solidFill>
              <a:srgbClr val="D8094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302ED8-E8B7-4616-A18A-46003FD93C1F}"/>
              </a:ext>
            </a:extLst>
          </p:cNvPr>
          <p:cNvPicPr>
            <a:picLocks noChangeAspect="1"/>
          </p:cNvPicPr>
          <p:nvPr userDrawn="1"/>
        </p:nvPicPr>
        <p:blipFill>
          <a:blip r:embed="rId2"/>
          <a:stretch>
            <a:fillRect/>
          </a:stretch>
        </p:blipFill>
        <p:spPr>
          <a:xfrm>
            <a:off x="687088" y="4096209"/>
            <a:ext cx="4354285" cy="608901"/>
          </a:xfrm>
          <a:prstGeom prst="rect">
            <a:avLst/>
          </a:prstGeom>
        </p:spPr>
      </p:pic>
      <p:sp>
        <p:nvSpPr>
          <p:cNvPr id="14" name="Espace réservé du texte 2">
            <a:extLst>
              <a:ext uri="{FF2B5EF4-FFF2-40B4-BE49-F238E27FC236}">
                <a16:creationId xmlns:a16="http://schemas.microsoft.com/office/drawing/2014/main" id="{CB9478EA-836A-45AC-AC2D-3FD5E7D1446C}"/>
              </a:ext>
            </a:extLst>
          </p:cNvPr>
          <p:cNvSpPr txBox="1">
            <a:spLocks/>
          </p:cNvSpPr>
          <p:nvPr userDrawn="1"/>
        </p:nvSpPr>
        <p:spPr>
          <a:xfrm>
            <a:off x="687088" y="5000258"/>
            <a:ext cx="4624592"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l">
              <a:lnSpc>
                <a:spcPct val="130000"/>
              </a:lnSpc>
            </a:pPr>
            <a:r>
              <a:rPr lang="fr-FR" sz="1300" b="0"/>
              <a:t>23, avenue d’Italie</a:t>
            </a:r>
          </a:p>
          <a:p>
            <a:pPr algn="l">
              <a:lnSpc>
                <a:spcPct val="130000"/>
              </a:lnSpc>
            </a:pPr>
            <a:r>
              <a:rPr lang="fr-FR" sz="1300" b="0"/>
              <a:t>75013 Paris</a:t>
            </a:r>
            <a:endParaRPr lang="fr-FR" sz="1300" b="0" u="sng"/>
          </a:p>
          <a:p>
            <a:pPr algn="l">
              <a:lnSpc>
                <a:spcPct val="130000"/>
              </a:lnSpc>
            </a:pPr>
            <a:r>
              <a:rPr lang="fr-FR" sz="1300" b="0" u="sng">
                <a:hlinkClick r:id="rId3"/>
              </a:rPr>
              <a:t>www.anap.fr</a:t>
            </a:r>
            <a:endParaRPr lang="fr-FR" sz="1300" b="0" u="sng"/>
          </a:p>
          <a:p>
            <a:pPr algn="l">
              <a:lnSpc>
                <a:spcPct val="130000"/>
              </a:lnSpc>
            </a:pPr>
            <a:r>
              <a:rPr lang="fr-FR" sz="1300" b="0" u="none"/>
              <a:t>       </a:t>
            </a:r>
            <a:r>
              <a:rPr lang="fr-FR" sz="1300" b="0" u="none">
                <a:hlinkClick r:id="rId4"/>
              </a:rPr>
              <a:t>@</a:t>
            </a:r>
            <a:r>
              <a:rPr lang="fr-FR" sz="1300" b="0" u="none" err="1">
                <a:hlinkClick r:id="rId4"/>
              </a:rPr>
              <a:t>anap_sante</a:t>
            </a:r>
            <a:endParaRPr lang="fr-FR" sz="1300" b="0" u="none"/>
          </a:p>
        </p:txBody>
      </p:sp>
      <p:pic>
        <p:nvPicPr>
          <p:cNvPr id="15" name="Image 14" descr="TWITTER.png">
            <a:extLst>
              <a:ext uri="{FF2B5EF4-FFF2-40B4-BE49-F238E27FC236}">
                <a16:creationId xmlns:a16="http://schemas.microsoft.com/office/drawing/2014/main" id="{FF54D937-7430-41EC-9B5F-544455E208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2929" y="5835465"/>
            <a:ext cx="340408" cy="214007"/>
          </a:xfrm>
          <a:prstGeom prst="rect">
            <a:avLst/>
          </a:prstGeom>
        </p:spPr>
      </p:pic>
    </p:spTree>
    <p:extLst>
      <p:ext uri="{BB962C8B-B14F-4D97-AF65-F5344CB8AC3E}">
        <p14:creationId xmlns:p14="http://schemas.microsoft.com/office/powerpoint/2010/main" val="4239738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3"/>
            <a:ext cx="1560000" cy="46115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14/02/2024</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7"/>
            <a:ext cx="11232819" cy="323935"/>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3"/>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5" y="260648"/>
            <a:ext cx="7839908"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411085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userDrawn="1"/>
        </p:nvSpPr>
        <p:spPr>
          <a:xfrm>
            <a:off x="7388681" y="6465031"/>
            <a:ext cx="4114800" cy="215444"/>
          </a:xfrm>
          <a:prstGeom prst="rect">
            <a:avLst/>
          </a:prstGeom>
          <a:noFill/>
        </p:spPr>
        <p:txBody>
          <a:bodyPr wrap="square" rtlCol="0" anchor="t">
            <a:spAutoFit/>
          </a:bodyPr>
          <a:lstStyle/>
          <a:p>
            <a:pPr algn="r"/>
            <a:r>
              <a:rPr lang="fr-FR" sz="800">
                <a:solidFill>
                  <a:schemeClr val="tx1"/>
                </a:solidFill>
                <a:latin typeface="Arial" charset="0"/>
                <a:ea typeface="Arial" charset="0"/>
                <a:cs typeface="Arial" charset="0"/>
              </a:rPr>
              <a:t>Pied de page</a:t>
            </a:r>
          </a:p>
        </p:txBody>
      </p:sp>
      <p:sp>
        <p:nvSpPr>
          <p:cNvPr id="3" name="Espace réservé de la date 3"/>
          <p:cNvSpPr txBox="1">
            <a:spLocks/>
          </p:cNvSpPr>
          <p:nvPr userDrawn="1"/>
        </p:nvSpPr>
        <p:spPr>
          <a:xfrm>
            <a:off x="146904" y="6466605"/>
            <a:ext cx="2187416" cy="25885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257313-81CD-1A4E-B233-2B8DC3B89CFD}" type="datetimeFigureOut">
              <a:rPr lang="fr-FR" sz="800" baseline="0" smtClean="0">
                <a:solidFill>
                  <a:schemeClr val="tx1"/>
                </a:solidFill>
                <a:latin typeface="Arial" charset="0"/>
                <a:ea typeface="Arial" charset="0"/>
                <a:cs typeface="Arial" charset="0"/>
              </a:rPr>
              <a:pPr/>
              <a:t>14/02/2024</a:t>
            </a:fld>
            <a:endParaRPr lang="fr-FR" sz="800" baseline="0">
              <a:solidFill>
                <a:schemeClr val="tx1"/>
              </a:solidFill>
              <a:latin typeface="Arial" charset="0"/>
              <a:ea typeface="Arial" charset="0"/>
              <a:cs typeface="Arial" charset="0"/>
            </a:endParaRPr>
          </a:p>
        </p:txBody>
      </p:sp>
      <p:sp>
        <p:nvSpPr>
          <p:cNvPr id="4" name="Espace réservé du numéro de diapositive 5"/>
          <p:cNvSpPr txBox="1">
            <a:spLocks/>
          </p:cNvSpPr>
          <p:nvPr userDrawn="1"/>
        </p:nvSpPr>
        <p:spPr>
          <a:xfrm>
            <a:off x="11503482" y="6466605"/>
            <a:ext cx="607245"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chemeClr val="tx1"/>
                </a:solidFill>
                <a:latin typeface="Arial" charset="0"/>
                <a:ea typeface="Arial" charset="0"/>
                <a:cs typeface="Arial" charset="0"/>
              </a:rPr>
              <a:pPr algn="r"/>
              <a:t>‹N°›</a:t>
            </a:fld>
            <a:endParaRPr lang="fr-FR" sz="8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 id="2147483666"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J5btFzP0rb0?feature=shared"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youtu.be/hAHGPdBN7KY?feature=shared" TargetMode="External"/><Relationship Id="rId12" Type="http://schemas.openxmlformats.org/officeDocument/2006/relationships/image" Target="../media/image10.png"/><Relationship Id="rId2" Type="http://schemas.openxmlformats.org/officeDocument/2006/relationships/hyperlink" Target="https://youtu.be/u3gaP03AZcc?feature=shared"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youtu.be/kQHEXcQGxeM?feature=shared" TargetMode="External"/><Relationship Id="rId5" Type="http://schemas.openxmlformats.org/officeDocument/2006/relationships/hyperlink" Target="https://youtu.be/EN0ENKLJLhQ?feature=shared"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hyperlink" Target="https://youtu.be/0seaDo_hX4g?feature=share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nquetes.anap.fr/53649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nap.fr/s/actualite?actu=Soins-ecoresponsables-ensemble-a-nous-d-agi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nap.fr/s/actualite?actu=Soins-ecoresponsables-ensemble-a-nous-d-agir" TargetMode="External"/><Relationship Id="rId2" Type="http://schemas.openxmlformats.org/officeDocument/2006/relationships/hyperlink" Target="https://youtu.be/J5btFzP0rb0?si=u1WfaDxQheQJD13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F42520-A6B4-41E1-4EDF-BA2C7E51CB66}"/>
              </a:ext>
            </a:extLst>
          </p:cNvPr>
          <p:cNvSpPr>
            <a:spLocks noGrp="1"/>
          </p:cNvSpPr>
          <p:nvPr>
            <p:ph type="body" sz="quarter" idx="10"/>
          </p:nvPr>
        </p:nvSpPr>
        <p:spPr>
          <a:xfrm>
            <a:off x="758953" y="3220717"/>
            <a:ext cx="10234084" cy="1574379"/>
          </a:xfrm>
        </p:spPr>
        <p:txBody>
          <a:bodyPr/>
          <a:lstStyle/>
          <a:p>
            <a:r>
              <a:rPr lang="fr-FR" sz="3200" dirty="0"/>
              <a:t>Soins écoresponsables</a:t>
            </a:r>
          </a:p>
          <a:p>
            <a:r>
              <a:rPr lang="fr-FR" sz="3200" b="0" dirty="0"/>
              <a:t>Recenser, sélectionner et diffuser des pratiques inspirantes</a:t>
            </a:r>
          </a:p>
          <a:p>
            <a:endParaRPr lang="fr-FR" sz="2000" dirty="0"/>
          </a:p>
        </p:txBody>
      </p:sp>
      <p:sp>
        <p:nvSpPr>
          <p:cNvPr id="3" name="Espace réservé du texte 2">
            <a:extLst>
              <a:ext uri="{FF2B5EF4-FFF2-40B4-BE49-F238E27FC236}">
                <a16:creationId xmlns:a16="http://schemas.microsoft.com/office/drawing/2014/main" id="{1ACC197C-FB25-B4D6-00D7-0B6112648E5C}"/>
              </a:ext>
            </a:extLst>
          </p:cNvPr>
          <p:cNvSpPr>
            <a:spLocks noGrp="1"/>
          </p:cNvSpPr>
          <p:nvPr>
            <p:ph type="body" sz="quarter" idx="11"/>
          </p:nvPr>
        </p:nvSpPr>
        <p:spPr>
          <a:xfrm>
            <a:off x="758953" y="5246419"/>
            <a:ext cx="7996768" cy="801687"/>
          </a:xfrm>
        </p:spPr>
        <p:txBody>
          <a:bodyPr/>
          <a:lstStyle/>
          <a:p>
            <a:r>
              <a:rPr lang="fr-FR" b="1" dirty="0">
                <a:solidFill>
                  <a:schemeClr val="tx2"/>
                </a:solidFill>
              </a:rPr>
              <a:t>Kit de communication</a:t>
            </a:r>
          </a:p>
        </p:txBody>
      </p:sp>
      <p:pic>
        <p:nvPicPr>
          <p:cNvPr id="6" name="Image 5" descr="Une image contenant texte, capture d’écran, Police, logo&#10;&#10;Description générée automatiquement">
            <a:extLst>
              <a:ext uri="{FF2B5EF4-FFF2-40B4-BE49-F238E27FC236}">
                <a16:creationId xmlns:a16="http://schemas.microsoft.com/office/drawing/2014/main" id="{36216982-044C-BD49-04E5-19C39E4E909B}"/>
              </a:ext>
            </a:extLst>
          </p:cNvPr>
          <p:cNvPicPr>
            <a:picLocks noChangeAspect="1"/>
          </p:cNvPicPr>
          <p:nvPr/>
        </p:nvPicPr>
        <p:blipFill>
          <a:blip r:embed="rId2"/>
          <a:stretch>
            <a:fillRect/>
          </a:stretch>
        </p:blipFill>
        <p:spPr>
          <a:xfrm>
            <a:off x="0" y="0"/>
            <a:ext cx="12192000" cy="2370667"/>
          </a:xfrm>
          <a:prstGeom prst="rect">
            <a:avLst/>
          </a:prstGeom>
        </p:spPr>
      </p:pic>
    </p:spTree>
    <p:extLst>
      <p:ext uri="{BB962C8B-B14F-4D97-AF65-F5344CB8AC3E}">
        <p14:creationId xmlns:p14="http://schemas.microsoft.com/office/powerpoint/2010/main" val="196782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202945C-0031-43DD-158E-0286388B2568}"/>
              </a:ext>
            </a:extLst>
          </p:cNvPr>
          <p:cNvSpPr>
            <a:spLocks noGrp="1"/>
          </p:cNvSpPr>
          <p:nvPr>
            <p:ph type="body" sz="quarter" idx="10"/>
          </p:nvPr>
        </p:nvSpPr>
        <p:spPr/>
        <p:txBody>
          <a:bodyPr/>
          <a:lstStyle/>
          <a:p>
            <a:r>
              <a:rPr lang="fr-FR" dirty="0"/>
              <a:t>Soins écoresponsables</a:t>
            </a:r>
          </a:p>
          <a:p>
            <a:endParaRPr lang="fr-FR" dirty="0"/>
          </a:p>
        </p:txBody>
      </p:sp>
      <p:sp>
        <p:nvSpPr>
          <p:cNvPr id="4" name="Espace réservé du texte 2"/>
          <p:cNvSpPr>
            <a:spLocks noGrp="1"/>
          </p:cNvSpPr>
          <p:nvPr>
            <p:ph type="body" sz="quarter" idx="11"/>
          </p:nvPr>
        </p:nvSpPr>
        <p:spPr>
          <a:xfrm>
            <a:off x="5568131" y="2811604"/>
            <a:ext cx="6008173" cy="2035009"/>
          </a:xfrm>
        </p:spPr>
        <p:txBody>
          <a:bodyPr lIns="0" tIns="45720" rIns="91440" bIns="45720" anchor="t"/>
          <a:lstStyle/>
          <a:p>
            <a:pPr algn="just"/>
            <a:r>
              <a:rPr lang="fr-FR" sz="1600" dirty="0">
                <a:latin typeface="Arial"/>
                <a:cs typeface="Arial"/>
              </a:rPr>
              <a:t>Pour soutenir et accélérer l’engagement des acteurs de terrain, le ministère du travail, de la santé et des solidarités, l’Assurance Maladie et l’Anap : </a:t>
            </a:r>
          </a:p>
          <a:p>
            <a:pPr algn="just"/>
            <a:endParaRPr lang="fr-FR" sz="1600" dirty="0">
              <a:latin typeface="Arial"/>
              <a:cs typeface="Arial"/>
            </a:endParaRPr>
          </a:p>
          <a:p>
            <a:pPr marL="171450" indent="-171450" algn="just">
              <a:buFont typeface="Wingdings" panose="05000000000000000000" pitchFamily="2" charset="2"/>
              <a:buChar char="§"/>
            </a:pPr>
            <a:r>
              <a:rPr lang="fr-FR" sz="1600" dirty="0">
                <a:latin typeface="Arial"/>
                <a:cs typeface="Arial"/>
              </a:rPr>
              <a:t>diffusent un questionnaire ouvert à tous jusqu’au 30 avril</a:t>
            </a:r>
          </a:p>
          <a:p>
            <a:pPr marL="171450" indent="-171450" algn="just">
              <a:buFont typeface="Wingdings" panose="05000000000000000000" pitchFamily="2" charset="2"/>
              <a:buChar char="§"/>
            </a:pPr>
            <a:r>
              <a:rPr lang="fr-FR" sz="1600" dirty="0">
                <a:latin typeface="Arial"/>
                <a:cs typeface="Arial"/>
              </a:rPr>
              <a:t>organisent une webconférence dédiée le 13 juin.</a:t>
            </a:r>
          </a:p>
        </p:txBody>
      </p:sp>
      <p:grpSp>
        <p:nvGrpSpPr>
          <p:cNvPr id="8" name="Groupe 7">
            <a:extLst>
              <a:ext uri="{FF2B5EF4-FFF2-40B4-BE49-F238E27FC236}">
                <a16:creationId xmlns:a16="http://schemas.microsoft.com/office/drawing/2014/main" id="{67755F9A-55F8-EA9D-3405-8FC614D15934}"/>
              </a:ext>
            </a:extLst>
          </p:cNvPr>
          <p:cNvGrpSpPr/>
          <p:nvPr/>
        </p:nvGrpSpPr>
        <p:grpSpPr>
          <a:xfrm>
            <a:off x="804711" y="2811604"/>
            <a:ext cx="4378677" cy="2291386"/>
            <a:chOff x="2365099" y="1778964"/>
            <a:chExt cx="4378677" cy="2291386"/>
          </a:xfrm>
        </p:grpSpPr>
        <p:pic>
          <p:nvPicPr>
            <p:cNvPr id="5" name="Image 4" descr="Une image contenant Visage humain, habits, personne, capture d’écran&#10;&#10;Description générée automatiquement">
              <a:hlinkClick r:id="rId2"/>
              <a:extLst>
                <a:ext uri="{FF2B5EF4-FFF2-40B4-BE49-F238E27FC236}">
                  <a16:creationId xmlns:a16="http://schemas.microsoft.com/office/drawing/2014/main" id="{1E02E485-476F-D1FE-1958-828693D92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099" y="1778964"/>
              <a:ext cx="4378677" cy="2291386"/>
            </a:xfrm>
            <a:prstGeom prst="rect">
              <a:avLst/>
            </a:prstGeom>
          </p:spPr>
        </p:pic>
        <p:pic>
          <p:nvPicPr>
            <p:cNvPr id="7" name="Image 6" descr="Une image contenant Graphique, symbole, cercle, Police&#10;&#10;Description générée automatiquement">
              <a:hlinkClick r:id="rId2"/>
              <a:extLst>
                <a:ext uri="{FF2B5EF4-FFF2-40B4-BE49-F238E27FC236}">
                  <a16:creationId xmlns:a16="http://schemas.microsoft.com/office/drawing/2014/main" id="{AAFE9DBB-DBEA-674B-480D-C11B617909B4}"/>
                </a:ext>
              </a:extLst>
            </p:cNvPr>
            <p:cNvPicPr>
              <a:picLocks noChangeAspect="1"/>
            </p:cNvPicPr>
            <p:nvPr/>
          </p:nvPicPr>
          <p:blipFill>
            <a:blip r:embed="rId4"/>
            <a:stretch>
              <a:fillRect/>
            </a:stretch>
          </p:blipFill>
          <p:spPr>
            <a:xfrm>
              <a:off x="4341158" y="2711378"/>
              <a:ext cx="426557" cy="426557"/>
            </a:xfrm>
            <a:prstGeom prst="rect">
              <a:avLst/>
            </a:prstGeom>
          </p:spPr>
        </p:pic>
      </p:grpSp>
      <p:sp>
        <p:nvSpPr>
          <p:cNvPr id="9" name="ZoneTexte 8">
            <a:extLst>
              <a:ext uri="{FF2B5EF4-FFF2-40B4-BE49-F238E27FC236}">
                <a16:creationId xmlns:a16="http://schemas.microsoft.com/office/drawing/2014/main" id="{719B64FA-1A3C-AED0-ECAB-FF0222EAB431}"/>
              </a:ext>
            </a:extLst>
          </p:cNvPr>
          <p:cNvSpPr txBox="1"/>
          <p:nvPr/>
        </p:nvSpPr>
        <p:spPr>
          <a:xfrm>
            <a:off x="804711" y="5261044"/>
            <a:ext cx="4601674" cy="835806"/>
          </a:xfrm>
          <a:prstGeom prst="rect">
            <a:avLst/>
          </a:prstGeom>
          <a:noFill/>
        </p:spPr>
        <p:txBody>
          <a:bodyPr wrap="square">
            <a:spAutoFit/>
          </a:bodyPr>
          <a:lstStyle/>
          <a:p>
            <a:pPr>
              <a:lnSpc>
                <a:spcPct val="106000"/>
              </a:lnSpc>
              <a:spcAft>
                <a:spcPts val="800"/>
              </a:spcAft>
            </a:pP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000"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Partout sur le territoire, les professionnels s’engagent et innovent pour des soins écoresponsables. Aujourd’hui, nous faisons appel à eux pour remonter ces bonnes pratiques, les partager et faire en sorte qu’elles se multiplient.</a:t>
            </a: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p>
          <a:p>
            <a:pPr>
              <a:lnSpc>
                <a:spcPct val="106000"/>
              </a:lnSpc>
              <a:spcAft>
                <a:spcPts val="800"/>
              </a:spcAft>
            </a:pP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Marie </a:t>
            </a:r>
            <a:r>
              <a:rPr lang="fr-FR" sz="1000" kern="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Daudé</a:t>
            </a: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directrice générale de l’offre de soins.</a:t>
            </a:r>
            <a:endParaRPr lang="fr-FR" sz="1000" kern="100" dirty="0">
              <a:latin typeface="Arial" panose="020B0604020202020204" pitchFamily="34" charset="0"/>
              <a:ea typeface="Calibri" panose="020F050202020403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7444B328-2AB3-2AB2-CF34-44A93D02A2DA}"/>
              </a:ext>
            </a:extLst>
          </p:cNvPr>
          <p:cNvSpPr txBox="1">
            <a:spLocks/>
          </p:cNvSpPr>
          <p:nvPr/>
        </p:nvSpPr>
        <p:spPr>
          <a:xfrm>
            <a:off x="804711" y="2025220"/>
            <a:ext cx="10936185" cy="595281"/>
          </a:xfrm>
          <a:prstGeom prst="rect">
            <a:avLst/>
          </a:prstGeom>
        </p:spPr>
        <p:txBody>
          <a:bodyPr lIns="0" tIns="45720" rIns="91440" bIns="45720" anchor="t"/>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b="1" dirty="0">
                <a:latin typeface="Arial"/>
                <a:cs typeface="Arial"/>
              </a:rPr>
              <a:t>La promotion de soins écoresponsables est un axe central de la planification écologique du système de santé</a:t>
            </a:r>
            <a:r>
              <a:rPr lang="fr-FR" sz="1600" dirty="0">
                <a:latin typeface="Arial"/>
                <a:cs typeface="Arial"/>
              </a:rPr>
              <a:t>.;</a:t>
            </a:r>
          </a:p>
        </p:txBody>
      </p:sp>
    </p:spTree>
    <p:extLst>
      <p:ext uri="{BB962C8B-B14F-4D97-AF65-F5344CB8AC3E}">
        <p14:creationId xmlns:p14="http://schemas.microsoft.com/office/powerpoint/2010/main" val="117460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D637E-AEC6-5668-C259-3B34A613F7B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85C662-0D32-A1D9-CF5D-E266A6056F7C}"/>
              </a:ext>
            </a:extLst>
          </p:cNvPr>
          <p:cNvSpPr>
            <a:spLocks noGrp="1"/>
          </p:cNvSpPr>
          <p:nvPr>
            <p:ph type="body" sz="quarter" idx="10"/>
          </p:nvPr>
        </p:nvSpPr>
        <p:spPr/>
        <p:txBody>
          <a:bodyPr/>
          <a:lstStyle/>
          <a:p>
            <a:r>
              <a:rPr lang="fr-FR" dirty="0"/>
              <a:t>Une dynamique collective</a:t>
            </a:r>
          </a:p>
          <a:p>
            <a:endParaRPr lang="fr-FR" dirty="0"/>
          </a:p>
        </p:txBody>
      </p:sp>
      <p:sp>
        <p:nvSpPr>
          <p:cNvPr id="9" name="ZoneTexte 8">
            <a:extLst>
              <a:ext uri="{FF2B5EF4-FFF2-40B4-BE49-F238E27FC236}">
                <a16:creationId xmlns:a16="http://schemas.microsoft.com/office/drawing/2014/main" id="{5E955C41-98C9-8F5D-2E0D-EACD245B40E9}"/>
              </a:ext>
            </a:extLst>
          </p:cNvPr>
          <p:cNvSpPr txBox="1"/>
          <p:nvPr/>
        </p:nvSpPr>
        <p:spPr>
          <a:xfrm>
            <a:off x="8035200" y="3538800"/>
            <a:ext cx="4057200" cy="816057"/>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Vous êtes engagés sur le terrain et aujourd’hui, nous comptons sur vous ! Partagez vos bonnes pratiques, alimentez le questionnaire et identifiez ce qui demain permettra d’accélérer le déploiement des soins écoresponsables.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Emeline Flinois, Directrice du pôle développement durable de l’Anap</a:t>
            </a:r>
          </a:p>
        </p:txBody>
      </p:sp>
      <p:sp>
        <p:nvSpPr>
          <p:cNvPr id="3" name="Espace réservé du texte 2">
            <a:extLst>
              <a:ext uri="{FF2B5EF4-FFF2-40B4-BE49-F238E27FC236}">
                <a16:creationId xmlns:a16="http://schemas.microsoft.com/office/drawing/2014/main" id="{D61CE1F6-980F-62D1-EF5A-5EEA02BBC194}"/>
              </a:ext>
            </a:extLst>
          </p:cNvPr>
          <p:cNvSpPr txBox="1">
            <a:spLocks/>
          </p:cNvSpPr>
          <p:nvPr/>
        </p:nvSpPr>
        <p:spPr>
          <a:xfrm>
            <a:off x="804711" y="1581549"/>
            <a:ext cx="10936185" cy="558402"/>
          </a:xfrm>
          <a:prstGeom prst="rect">
            <a:avLst/>
          </a:prstGeom>
        </p:spPr>
        <p:txBody>
          <a:bodyPr lIns="0" tIns="45720" rIns="91440" bIns="45720" anchor="t"/>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kern="100" dirty="0">
                <a:effectLst/>
                <a:ea typeface="Calibri" panose="020F0502020204030204" pitchFamily="34" charset="0"/>
              </a:rPr>
              <a:t>Médecins, pharmaciens, paramédicaux, soignants, experts et représentants d’usagers ont contribué à élaborer ce questionnaire et soutiennent la démarche. Ils s’expriment et invitent les professionnels à s’engager</a:t>
            </a:r>
            <a:r>
              <a:rPr lang="fr-FR" sz="1600" kern="100" dirty="0">
                <a:ea typeface="Calibri" panose="020F0502020204030204" pitchFamily="34" charset="0"/>
              </a:rPr>
              <a:t>.</a:t>
            </a:r>
            <a:endParaRPr lang="fr-FR" sz="1600" kern="100" dirty="0">
              <a:effectLst/>
              <a:ea typeface="Calibri" panose="020F0502020204030204" pitchFamily="34" charset="0"/>
            </a:endParaRPr>
          </a:p>
          <a:p>
            <a:pPr algn="just"/>
            <a:r>
              <a:rPr lang="fr-FR" sz="1600" b="1" dirty="0"/>
              <a:t> </a:t>
            </a:r>
            <a:endParaRPr lang="fr-FR" sz="1600" dirty="0"/>
          </a:p>
        </p:txBody>
      </p:sp>
      <p:sp>
        <p:nvSpPr>
          <p:cNvPr id="10" name="ZoneTexte 9">
            <a:extLst>
              <a:ext uri="{FF2B5EF4-FFF2-40B4-BE49-F238E27FC236}">
                <a16:creationId xmlns:a16="http://schemas.microsoft.com/office/drawing/2014/main" id="{983AA0CC-C780-1843-51D8-44BAF88914ED}"/>
              </a:ext>
            </a:extLst>
          </p:cNvPr>
          <p:cNvSpPr txBox="1"/>
          <p:nvPr/>
        </p:nvSpPr>
        <p:spPr>
          <a:xfrm>
            <a:off x="2607327" y="2256347"/>
            <a:ext cx="3433262" cy="962892"/>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fr-FR" sz="900"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L’enjeu n’est pas d’ajouter de nouvelles contraintes : en revanche, nous pouvons réinterroger nos usages, « verdir » nos pratiques et supprimer les soins inutiles …! </a:t>
            </a:r>
            <a:r>
              <a:rPr lang="fr-FR" sz="9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br>
              <a:rPr lang="fr-FR" sz="9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fr-FR" sz="900" b="1" kern="100" dirty="0">
                <a:solidFill>
                  <a:srgbClr val="000000"/>
                </a:solidFill>
                <a:latin typeface="Arial" panose="020B0604020202020204" pitchFamily="34" charset="0"/>
                <a:cs typeface="Arial" panose="020B0604020202020204" pitchFamily="34" charset="0"/>
              </a:rPr>
              <a:t>Pr Patrick </a:t>
            </a:r>
            <a:r>
              <a:rPr lang="fr-FR" sz="900" b="1" kern="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Pessaux</a:t>
            </a:r>
            <a:r>
              <a:rPr lang="fr-FR" sz="9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Président du CERES, Président du comité transition écologique en santé de la FHF, et chef de service au nouvel hôpital civil de Strasbourg</a:t>
            </a:r>
          </a:p>
        </p:txBody>
      </p:sp>
      <p:sp>
        <p:nvSpPr>
          <p:cNvPr id="11" name="ZoneTexte 10">
            <a:extLst>
              <a:ext uri="{FF2B5EF4-FFF2-40B4-BE49-F238E27FC236}">
                <a16:creationId xmlns:a16="http://schemas.microsoft.com/office/drawing/2014/main" id="{049B668E-2A8C-D54C-09B2-0CA5357DF7DE}"/>
              </a:ext>
            </a:extLst>
          </p:cNvPr>
          <p:cNvSpPr txBox="1"/>
          <p:nvPr/>
        </p:nvSpPr>
        <p:spPr>
          <a:xfrm>
            <a:off x="2613864" y="3538655"/>
            <a:ext cx="3555116" cy="816057"/>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Aux côtés de l’ensemble des professionnels de santé, nous, pharmaciens, avons toute notre place pour garantir la pertinence et la sobriété par le bon usage !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Dr</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Patrick </a:t>
            </a:r>
            <a:r>
              <a:rPr lang="fr-FR" sz="9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Rambourg</a:t>
            </a: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 Président du Conseil central H, Ordre national des pharmaciens </a:t>
            </a:r>
          </a:p>
        </p:txBody>
      </p:sp>
      <p:sp>
        <p:nvSpPr>
          <p:cNvPr id="12" name="ZoneTexte 11">
            <a:extLst>
              <a:ext uri="{FF2B5EF4-FFF2-40B4-BE49-F238E27FC236}">
                <a16:creationId xmlns:a16="http://schemas.microsoft.com/office/drawing/2014/main" id="{4CA74DFD-B1D9-5C10-B8BD-3EE2548B9895}"/>
              </a:ext>
            </a:extLst>
          </p:cNvPr>
          <p:cNvSpPr txBox="1"/>
          <p:nvPr/>
        </p:nvSpPr>
        <p:spPr>
          <a:xfrm>
            <a:off x="2607326" y="4958372"/>
            <a:ext cx="3433263" cy="669222"/>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Dans vos cabinets, vous êtes nombreux à l’avoir déjà intégré. Partagez vos initiatives avec nous !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Dr Alice Baras, Professionnelle de santé durable, Chirurgienne-dentiste </a:t>
            </a:r>
          </a:p>
        </p:txBody>
      </p:sp>
      <p:sp>
        <p:nvSpPr>
          <p:cNvPr id="13" name="ZoneTexte 12">
            <a:extLst>
              <a:ext uri="{FF2B5EF4-FFF2-40B4-BE49-F238E27FC236}">
                <a16:creationId xmlns:a16="http://schemas.microsoft.com/office/drawing/2014/main" id="{A1EC643F-5CCC-9413-BEC9-F1939A63DC04}"/>
              </a:ext>
            </a:extLst>
          </p:cNvPr>
          <p:cNvSpPr txBox="1"/>
          <p:nvPr/>
        </p:nvSpPr>
        <p:spPr>
          <a:xfrm>
            <a:off x="8035910" y="2224294"/>
            <a:ext cx="4058686" cy="669222"/>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Nous soutenons pleinement tous les professionnels qui s’engagent déjà au quotidien et nous comptons sur vous pour faire connaître vos initiatives en ce sens et préserver ensemble notre système de santé.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Alain Olympie, France Assos santé</a:t>
            </a:r>
          </a:p>
        </p:txBody>
      </p:sp>
      <p:grpSp>
        <p:nvGrpSpPr>
          <p:cNvPr id="15" name="Groupe 14">
            <a:extLst>
              <a:ext uri="{FF2B5EF4-FFF2-40B4-BE49-F238E27FC236}">
                <a16:creationId xmlns:a16="http://schemas.microsoft.com/office/drawing/2014/main" id="{DDC97499-FFE8-A712-7473-DC1AF57DD2C5}"/>
              </a:ext>
            </a:extLst>
          </p:cNvPr>
          <p:cNvGrpSpPr/>
          <p:nvPr/>
        </p:nvGrpSpPr>
        <p:grpSpPr>
          <a:xfrm>
            <a:off x="850005" y="2256347"/>
            <a:ext cx="1757321" cy="896336"/>
            <a:chOff x="850005" y="2256347"/>
            <a:chExt cx="1757321" cy="896336"/>
          </a:xfrm>
        </p:grpSpPr>
        <p:pic>
          <p:nvPicPr>
            <p:cNvPr id="6" name="Image 5">
              <a:hlinkClick r:id="rId2"/>
              <a:extLst>
                <a:ext uri="{FF2B5EF4-FFF2-40B4-BE49-F238E27FC236}">
                  <a16:creationId xmlns:a16="http://schemas.microsoft.com/office/drawing/2014/main" id="{A244DEB8-248B-D520-B866-96982655D15D}"/>
                </a:ext>
              </a:extLst>
            </p:cNvPr>
            <p:cNvPicPr>
              <a:picLocks noChangeAspect="1"/>
            </p:cNvPicPr>
            <p:nvPr/>
          </p:nvPicPr>
          <p:blipFill rotWithShape="1">
            <a:blip r:embed="rId3"/>
            <a:srcRect l="2512" t="-723" r="1" b="723"/>
            <a:stretch/>
          </p:blipFill>
          <p:spPr>
            <a:xfrm>
              <a:off x="850005" y="2256347"/>
              <a:ext cx="1757321" cy="896336"/>
            </a:xfrm>
            <a:prstGeom prst="rect">
              <a:avLst/>
            </a:prstGeom>
          </p:spPr>
        </p:pic>
        <p:pic>
          <p:nvPicPr>
            <p:cNvPr id="14" name="Image 13" descr="Une image contenant Graphique, symbole, cercle, Police&#10;&#10;Description générée automatiquement">
              <a:hlinkClick r:id="rId2"/>
              <a:extLst>
                <a:ext uri="{FF2B5EF4-FFF2-40B4-BE49-F238E27FC236}">
                  <a16:creationId xmlns:a16="http://schemas.microsoft.com/office/drawing/2014/main" id="{70448A09-537A-84CE-041E-0D15FCF9DDB9}"/>
                </a:ext>
              </a:extLst>
            </p:cNvPr>
            <p:cNvPicPr>
              <a:picLocks noChangeAspect="1"/>
            </p:cNvPicPr>
            <p:nvPr/>
          </p:nvPicPr>
          <p:blipFill>
            <a:blip r:embed="rId4"/>
            <a:stretch>
              <a:fillRect/>
            </a:stretch>
          </p:blipFill>
          <p:spPr>
            <a:xfrm>
              <a:off x="1587303" y="2585799"/>
              <a:ext cx="237432" cy="237432"/>
            </a:xfrm>
            <a:prstGeom prst="rect">
              <a:avLst/>
            </a:prstGeom>
          </p:spPr>
        </p:pic>
      </p:grpSp>
      <p:grpSp>
        <p:nvGrpSpPr>
          <p:cNvPr id="23" name="Groupe 22">
            <a:extLst>
              <a:ext uri="{FF2B5EF4-FFF2-40B4-BE49-F238E27FC236}">
                <a16:creationId xmlns:a16="http://schemas.microsoft.com/office/drawing/2014/main" id="{759E2E78-779C-71AC-CB27-2E00DADB043F}"/>
              </a:ext>
            </a:extLst>
          </p:cNvPr>
          <p:cNvGrpSpPr/>
          <p:nvPr/>
        </p:nvGrpSpPr>
        <p:grpSpPr>
          <a:xfrm>
            <a:off x="850005" y="3582842"/>
            <a:ext cx="1757321" cy="915767"/>
            <a:chOff x="850005" y="3315803"/>
            <a:chExt cx="1757321" cy="915767"/>
          </a:xfrm>
        </p:grpSpPr>
        <p:pic>
          <p:nvPicPr>
            <p:cNvPr id="21" name="Image 20">
              <a:hlinkClick r:id="rId5"/>
              <a:extLst>
                <a:ext uri="{FF2B5EF4-FFF2-40B4-BE49-F238E27FC236}">
                  <a16:creationId xmlns:a16="http://schemas.microsoft.com/office/drawing/2014/main" id="{620037DF-5BFF-35EF-707B-8DF9FDC8212E}"/>
                </a:ext>
              </a:extLst>
            </p:cNvPr>
            <p:cNvPicPr>
              <a:picLocks noChangeAspect="1"/>
            </p:cNvPicPr>
            <p:nvPr/>
          </p:nvPicPr>
          <p:blipFill>
            <a:blip r:embed="rId6"/>
            <a:stretch>
              <a:fillRect/>
            </a:stretch>
          </p:blipFill>
          <p:spPr>
            <a:xfrm>
              <a:off x="850005" y="3315803"/>
              <a:ext cx="1757321" cy="915767"/>
            </a:xfrm>
            <a:prstGeom prst="rect">
              <a:avLst/>
            </a:prstGeom>
          </p:spPr>
        </p:pic>
        <p:pic>
          <p:nvPicPr>
            <p:cNvPr id="22" name="Image 21" descr="Une image contenant Graphique, symbole, cercle, Police&#10;&#10;Description générée automatiquement">
              <a:hlinkClick r:id="rId5"/>
              <a:extLst>
                <a:ext uri="{FF2B5EF4-FFF2-40B4-BE49-F238E27FC236}">
                  <a16:creationId xmlns:a16="http://schemas.microsoft.com/office/drawing/2014/main" id="{A325466D-CF11-83A3-0750-9F6C0E182147}"/>
                </a:ext>
              </a:extLst>
            </p:cNvPr>
            <p:cNvPicPr>
              <a:picLocks noChangeAspect="1"/>
            </p:cNvPicPr>
            <p:nvPr/>
          </p:nvPicPr>
          <p:blipFill>
            <a:blip r:embed="rId4"/>
            <a:stretch>
              <a:fillRect/>
            </a:stretch>
          </p:blipFill>
          <p:spPr>
            <a:xfrm>
              <a:off x="1587303" y="3660493"/>
              <a:ext cx="237432" cy="237432"/>
            </a:xfrm>
            <a:prstGeom prst="rect">
              <a:avLst/>
            </a:prstGeom>
          </p:spPr>
        </p:pic>
      </p:grpSp>
      <p:grpSp>
        <p:nvGrpSpPr>
          <p:cNvPr id="27" name="Groupe 26">
            <a:extLst>
              <a:ext uri="{FF2B5EF4-FFF2-40B4-BE49-F238E27FC236}">
                <a16:creationId xmlns:a16="http://schemas.microsoft.com/office/drawing/2014/main" id="{0FD91174-BE8A-2B61-7E00-B2BCA69897D9}"/>
              </a:ext>
            </a:extLst>
          </p:cNvPr>
          <p:cNvGrpSpPr/>
          <p:nvPr/>
        </p:nvGrpSpPr>
        <p:grpSpPr>
          <a:xfrm>
            <a:off x="848150" y="4963499"/>
            <a:ext cx="1761032" cy="896400"/>
            <a:chOff x="848150" y="4994925"/>
            <a:chExt cx="1761032" cy="896400"/>
          </a:xfrm>
        </p:grpSpPr>
        <p:pic>
          <p:nvPicPr>
            <p:cNvPr id="25" name="Image 24">
              <a:hlinkClick r:id="rId7"/>
              <a:extLst>
                <a:ext uri="{FF2B5EF4-FFF2-40B4-BE49-F238E27FC236}">
                  <a16:creationId xmlns:a16="http://schemas.microsoft.com/office/drawing/2014/main" id="{3EA161CB-CABD-3281-8F9B-CCB157CC8941}"/>
                </a:ext>
              </a:extLst>
            </p:cNvPr>
            <p:cNvPicPr>
              <a:picLocks noChangeAspect="1"/>
            </p:cNvPicPr>
            <p:nvPr/>
          </p:nvPicPr>
          <p:blipFill>
            <a:blip r:embed="rId8"/>
            <a:stretch>
              <a:fillRect/>
            </a:stretch>
          </p:blipFill>
          <p:spPr>
            <a:xfrm>
              <a:off x="848150" y="4994925"/>
              <a:ext cx="1761032" cy="896400"/>
            </a:xfrm>
            <a:prstGeom prst="rect">
              <a:avLst/>
            </a:prstGeom>
          </p:spPr>
        </p:pic>
        <p:pic>
          <p:nvPicPr>
            <p:cNvPr id="26" name="Image 25" descr="Une image contenant Graphique, symbole, cercle, Police&#10;&#10;Description générée automatiquement">
              <a:hlinkClick r:id="rId7"/>
              <a:extLst>
                <a:ext uri="{FF2B5EF4-FFF2-40B4-BE49-F238E27FC236}">
                  <a16:creationId xmlns:a16="http://schemas.microsoft.com/office/drawing/2014/main" id="{8378757F-6ADB-C1C3-FAF9-797FEEF17E32}"/>
                </a:ext>
              </a:extLst>
            </p:cNvPr>
            <p:cNvPicPr>
              <a:picLocks noChangeAspect="1"/>
            </p:cNvPicPr>
            <p:nvPr/>
          </p:nvPicPr>
          <p:blipFill>
            <a:blip r:embed="rId4"/>
            <a:stretch>
              <a:fillRect/>
            </a:stretch>
          </p:blipFill>
          <p:spPr>
            <a:xfrm>
              <a:off x="1609949" y="5324409"/>
              <a:ext cx="237432" cy="237432"/>
            </a:xfrm>
            <a:prstGeom prst="rect">
              <a:avLst/>
            </a:prstGeom>
          </p:spPr>
        </p:pic>
      </p:grpSp>
      <p:grpSp>
        <p:nvGrpSpPr>
          <p:cNvPr id="35" name="Groupe 34">
            <a:extLst>
              <a:ext uri="{FF2B5EF4-FFF2-40B4-BE49-F238E27FC236}">
                <a16:creationId xmlns:a16="http://schemas.microsoft.com/office/drawing/2014/main" id="{ECF1E40B-73E5-43E3-F10E-0FB0477F398A}"/>
              </a:ext>
            </a:extLst>
          </p:cNvPr>
          <p:cNvGrpSpPr/>
          <p:nvPr/>
        </p:nvGrpSpPr>
        <p:grpSpPr>
          <a:xfrm>
            <a:off x="6299306" y="2257200"/>
            <a:ext cx="1736604" cy="896400"/>
            <a:chOff x="6299306" y="2257200"/>
            <a:chExt cx="1736604" cy="896400"/>
          </a:xfrm>
        </p:grpSpPr>
        <p:pic>
          <p:nvPicPr>
            <p:cNvPr id="29" name="Image 28">
              <a:hlinkClick r:id="rId9"/>
              <a:extLst>
                <a:ext uri="{FF2B5EF4-FFF2-40B4-BE49-F238E27FC236}">
                  <a16:creationId xmlns:a16="http://schemas.microsoft.com/office/drawing/2014/main" id="{99D886FB-D7D2-88B0-319A-FB5FF0352BF3}"/>
                </a:ext>
              </a:extLst>
            </p:cNvPr>
            <p:cNvPicPr>
              <a:picLocks noChangeAspect="1"/>
            </p:cNvPicPr>
            <p:nvPr/>
          </p:nvPicPr>
          <p:blipFill>
            <a:blip r:embed="rId10"/>
            <a:stretch>
              <a:fillRect/>
            </a:stretch>
          </p:blipFill>
          <p:spPr>
            <a:xfrm>
              <a:off x="6299306" y="2257200"/>
              <a:ext cx="1736604" cy="896400"/>
            </a:xfrm>
            <a:prstGeom prst="rect">
              <a:avLst/>
            </a:prstGeom>
          </p:spPr>
        </p:pic>
        <p:pic>
          <p:nvPicPr>
            <p:cNvPr id="30" name="Image 29" descr="Une image contenant Graphique, symbole, cercle, Police&#10;&#10;Description générée automatiquement">
              <a:hlinkClick r:id="rId9"/>
              <a:extLst>
                <a:ext uri="{FF2B5EF4-FFF2-40B4-BE49-F238E27FC236}">
                  <a16:creationId xmlns:a16="http://schemas.microsoft.com/office/drawing/2014/main" id="{FC4F98EA-AE5C-DF46-D8A7-5333A2F71FBC}"/>
                </a:ext>
              </a:extLst>
            </p:cNvPr>
            <p:cNvPicPr>
              <a:picLocks noChangeAspect="1"/>
            </p:cNvPicPr>
            <p:nvPr/>
          </p:nvPicPr>
          <p:blipFill>
            <a:blip r:embed="rId4"/>
            <a:stretch>
              <a:fillRect/>
            </a:stretch>
          </p:blipFill>
          <p:spPr>
            <a:xfrm>
              <a:off x="7048892" y="2585799"/>
              <a:ext cx="237432" cy="237432"/>
            </a:xfrm>
            <a:prstGeom prst="rect">
              <a:avLst/>
            </a:prstGeom>
          </p:spPr>
        </p:pic>
      </p:grpSp>
      <p:grpSp>
        <p:nvGrpSpPr>
          <p:cNvPr id="34" name="Groupe 33">
            <a:extLst>
              <a:ext uri="{FF2B5EF4-FFF2-40B4-BE49-F238E27FC236}">
                <a16:creationId xmlns:a16="http://schemas.microsoft.com/office/drawing/2014/main" id="{D7968759-5520-1A38-A85A-931715CE895E}"/>
              </a:ext>
            </a:extLst>
          </p:cNvPr>
          <p:cNvGrpSpPr/>
          <p:nvPr/>
        </p:nvGrpSpPr>
        <p:grpSpPr>
          <a:xfrm>
            <a:off x="6299306" y="3582000"/>
            <a:ext cx="1746055" cy="896400"/>
            <a:chOff x="6299306" y="3582000"/>
            <a:chExt cx="1746055" cy="896400"/>
          </a:xfrm>
        </p:grpSpPr>
        <p:pic>
          <p:nvPicPr>
            <p:cNvPr id="32" name="Image 31">
              <a:hlinkClick r:id="rId11"/>
              <a:extLst>
                <a:ext uri="{FF2B5EF4-FFF2-40B4-BE49-F238E27FC236}">
                  <a16:creationId xmlns:a16="http://schemas.microsoft.com/office/drawing/2014/main" id="{DB107BAC-0344-DF04-2F23-34F227BAF71D}"/>
                </a:ext>
              </a:extLst>
            </p:cNvPr>
            <p:cNvPicPr>
              <a:picLocks noChangeAspect="1"/>
            </p:cNvPicPr>
            <p:nvPr/>
          </p:nvPicPr>
          <p:blipFill>
            <a:blip r:embed="rId12"/>
            <a:stretch>
              <a:fillRect/>
            </a:stretch>
          </p:blipFill>
          <p:spPr>
            <a:xfrm>
              <a:off x="6299306" y="3582000"/>
              <a:ext cx="1746055" cy="896400"/>
            </a:xfrm>
            <a:prstGeom prst="rect">
              <a:avLst/>
            </a:prstGeom>
          </p:spPr>
        </p:pic>
        <p:pic>
          <p:nvPicPr>
            <p:cNvPr id="33" name="Image 32" descr="Une image contenant Graphique, symbole, cercle, Police&#10;&#10;Description générée automatiquement">
              <a:hlinkClick r:id="rId11"/>
              <a:extLst>
                <a:ext uri="{FF2B5EF4-FFF2-40B4-BE49-F238E27FC236}">
                  <a16:creationId xmlns:a16="http://schemas.microsoft.com/office/drawing/2014/main" id="{4ACA3F2B-FE3E-53D9-6E14-804A6F6BA896}"/>
                </a:ext>
              </a:extLst>
            </p:cNvPr>
            <p:cNvPicPr>
              <a:picLocks noChangeAspect="1"/>
            </p:cNvPicPr>
            <p:nvPr/>
          </p:nvPicPr>
          <p:blipFill>
            <a:blip r:embed="rId4"/>
            <a:stretch>
              <a:fillRect/>
            </a:stretch>
          </p:blipFill>
          <p:spPr>
            <a:xfrm>
              <a:off x="7048892" y="3950797"/>
              <a:ext cx="237432" cy="237432"/>
            </a:xfrm>
            <a:prstGeom prst="rect">
              <a:avLst/>
            </a:prstGeom>
          </p:spPr>
        </p:pic>
      </p:grpSp>
    </p:spTree>
    <p:extLst>
      <p:ext uri="{BB962C8B-B14F-4D97-AF65-F5344CB8AC3E}">
        <p14:creationId xmlns:p14="http://schemas.microsoft.com/office/powerpoint/2010/main" val="364023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036FA-46E4-931C-DC6D-D15CE92F447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7B2D06F-4A95-0767-9D17-32327655DBAE}"/>
              </a:ext>
            </a:extLst>
          </p:cNvPr>
          <p:cNvSpPr>
            <a:spLocks noGrp="1"/>
          </p:cNvSpPr>
          <p:nvPr>
            <p:ph type="body" sz="quarter" idx="10"/>
          </p:nvPr>
        </p:nvSpPr>
        <p:spPr>
          <a:xfrm>
            <a:off x="804710" y="249869"/>
            <a:ext cx="10999939" cy="871862"/>
          </a:xfrm>
        </p:spPr>
        <p:txBody>
          <a:bodyPr/>
          <a:lstStyle/>
          <a:p>
            <a:r>
              <a:rPr lang="fr-FR" dirty="0"/>
              <a:t>Questionnaire national</a:t>
            </a:r>
          </a:p>
          <a:p>
            <a:r>
              <a:rPr lang="fr-FR" b="0" dirty="0"/>
              <a:t>Recenser, sélectionner et diffuser des pratiques inspirantes</a:t>
            </a:r>
          </a:p>
          <a:p>
            <a:endParaRPr lang="fr-FR" dirty="0"/>
          </a:p>
        </p:txBody>
      </p:sp>
      <p:sp>
        <p:nvSpPr>
          <p:cNvPr id="11" name="ZoneTexte 10">
            <a:extLst>
              <a:ext uri="{FF2B5EF4-FFF2-40B4-BE49-F238E27FC236}">
                <a16:creationId xmlns:a16="http://schemas.microsoft.com/office/drawing/2014/main" id="{BDE41CF9-6B8A-331F-37EF-0152C5469256}"/>
              </a:ext>
            </a:extLst>
          </p:cNvPr>
          <p:cNvSpPr txBox="1"/>
          <p:nvPr/>
        </p:nvSpPr>
        <p:spPr>
          <a:xfrm>
            <a:off x="804711" y="1699846"/>
            <a:ext cx="7589482" cy="4764454"/>
          </a:xfrm>
          <a:prstGeom prst="rect">
            <a:avLst/>
          </a:prstGeom>
          <a:noFill/>
        </p:spPr>
        <p:txBody>
          <a:bodyPr wrap="square" lIns="0" tIns="45720" rIns="0" bIns="45720" rtlCol="0" anchor="t">
            <a:noAutofit/>
          </a:bodyPr>
          <a:lstStyle/>
          <a:p>
            <a:pPr defTabSz="914400"/>
            <a:r>
              <a:rPr lang="fr-FR" sz="1200" dirty="0">
                <a:latin typeface="Arial" panose="020B0604020202020204" pitchFamily="34" charset="0"/>
                <a:cs typeface="Arial" panose="020B0604020202020204" pitchFamily="34" charset="0"/>
              </a:rPr>
              <a:t>Un soin écoresponsable est un soin qui, à qualité, sécurité et pertinence égales, est moins impactant pour l’environnement. Cet impact, pouvant inclure des dimensions économiques et/ou sociales, concerne aussi bien la pratique de soin que l’organisation du soin.  </a:t>
            </a:r>
            <a:endParaRPr lang="fr-FR" altLang="fr-FR" sz="1200" dirty="0">
              <a:latin typeface="Arial" panose="020B0604020202020204" pitchFamily="34" charset="0"/>
              <a:cs typeface="Arial" panose="020B0604020202020204" pitchFamily="34" charset="0"/>
            </a:endParaRPr>
          </a:p>
          <a:p>
            <a:pPr defTabSz="914400"/>
            <a:br>
              <a:rPr lang="fr-FR" altLang="fr-FR" sz="1200" b="1" dirty="0">
                <a:solidFill>
                  <a:prstClr val="black"/>
                </a:solidFill>
                <a:latin typeface="Arial" panose="020B0604020202020204" pitchFamily="34" charset="0"/>
                <a:cs typeface="Arial" panose="020B0604020202020204" pitchFamily="34" charset="0"/>
              </a:rPr>
            </a:br>
            <a:r>
              <a:rPr lang="fr-FR" altLang="fr-FR" sz="1200" b="1" dirty="0">
                <a:solidFill>
                  <a:prstClr val="black"/>
                </a:solidFill>
                <a:latin typeface="Arial" panose="020B0604020202020204" pitchFamily="34" charset="0"/>
                <a:cs typeface="Arial" panose="020B0604020202020204" pitchFamily="34" charset="0"/>
              </a:rPr>
              <a:t>Qui peut renseigner le questionnaire ?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Tous les professionnels engagés dans le soin au sein d’établissements sanitaires et médico-sociaux et en ville.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Pourquoi valoriser sa bonne pratique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Les soins écoresponsables sont une exigence partagée par les professionnels et les patients.</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En partageant vos bonnes pratiques, vous inspirez vos collègues qui souhaitent s’engager et contribuez à construire un référent national des soins écoresponsables.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Comment participer ?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En consultant le questionnaire </a:t>
            </a:r>
            <a:r>
              <a:rPr lang="fr-FR" altLang="fr-FR" sz="1200" dirty="0">
                <a:solidFill>
                  <a:prstClr val="black"/>
                </a:solidFill>
                <a:latin typeface="Arial" panose="020B0604020202020204" pitchFamily="34" charset="0"/>
                <a:cs typeface="Arial" panose="020B0604020202020204" pitchFamily="34" charset="0"/>
                <a:hlinkClick r:id="rId2"/>
              </a:rPr>
              <a:t>à cette adresse </a:t>
            </a:r>
            <a:r>
              <a:rPr lang="fr-FR" altLang="fr-FR" sz="1200" dirty="0">
                <a:solidFill>
                  <a:prstClr val="black"/>
                </a:solidFill>
                <a:latin typeface="Arial" panose="020B0604020202020204" pitchFamily="34" charset="0"/>
                <a:cs typeface="Arial" panose="020B0604020202020204" pitchFamily="34" charset="0"/>
              </a:rPr>
              <a:t>: 30 questions, 20 minutes de votre temps. </a:t>
            </a:r>
          </a:p>
          <a:p>
            <a:pPr defTabSz="914400"/>
            <a:endParaRPr lang="fr-FR" altLang="fr-FR" sz="1200"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En partageant ce questionnaire à vos collègues, vos réseaux, pour ensemble, faire progresser les pratiques écoresponsables.</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La date à retenir</a:t>
            </a:r>
            <a:br>
              <a:rPr lang="fr-FR" altLang="fr-FR" sz="1200" u="sng" dirty="0">
                <a:solidFill>
                  <a:prstClr val="black"/>
                </a:solidFill>
                <a:latin typeface="Arial" panose="020B0604020202020204" pitchFamily="34" charset="0"/>
                <a:cs typeface="Arial" panose="020B0604020202020204" pitchFamily="34" charset="0"/>
              </a:rPr>
            </a:br>
            <a:br>
              <a:rPr lang="fr-FR" alt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30 avril : date limite de renseignement du questionnaire</a:t>
            </a:r>
            <a:br>
              <a:rPr lang="fr-FR" sz="1200" dirty="0">
                <a:solidFill>
                  <a:prstClr val="black"/>
                </a:solidFill>
                <a:latin typeface="Arial" panose="020B0604020202020204" pitchFamily="34" charset="0"/>
                <a:cs typeface="Arial" panose="020B0604020202020204" pitchFamily="34" charset="0"/>
              </a:rPr>
            </a:br>
            <a:endParaRPr lang="fr-FR" altLang="fr-FR" sz="1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96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5A4A-146B-AD58-6BD3-4A06165C702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509E80-8EF8-FB6A-4A74-981762135A73}"/>
              </a:ext>
            </a:extLst>
          </p:cNvPr>
          <p:cNvSpPr>
            <a:spLocks noGrp="1"/>
          </p:cNvSpPr>
          <p:nvPr>
            <p:ph type="body" sz="quarter" idx="10"/>
          </p:nvPr>
        </p:nvSpPr>
        <p:spPr>
          <a:xfrm>
            <a:off x="804710" y="233624"/>
            <a:ext cx="10999939" cy="871862"/>
          </a:xfrm>
        </p:spPr>
        <p:txBody>
          <a:bodyPr/>
          <a:lstStyle/>
          <a:p>
            <a:r>
              <a:rPr lang="fr-FR" dirty="0"/>
              <a:t>Webconférence</a:t>
            </a:r>
          </a:p>
          <a:p>
            <a:r>
              <a:rPr lang="fr-FR" b="0" dirty="0"/>
              <a:t>Des bonnes pratiques et des réponses d’experts</a:t>
            </a:r>
          </a:p>
        </p:txBody>
      </p:sp>
      <p:sp>
        <p:nvSpPr>
          <p:cNvPr id="11" name="ZoneTexte 10">
            <a:extLst>
              <a:ext uri="{FF2B5EF4-FFF2-40B4-BE49-F238E27FC236}">
                <a16:creationId xmlns:a16="http://schemas.microsoft.com/office/drawing/2014/main" id="{15819DD2-F99A-72D7-4E0D-9A4554D1D2F2}"/>
              </a:ext>
            </a:extLst>
          </p:cNvPr>
          <p:cNvSpPr txBox="1"/>
          <p:nvPr/>
        </p:nvSpPr>
        <p:spPr>
          <a:xfrm>
            <a:off x="804711" y="1571830"/>
            <a:ext cx="8750770" cy="4472354"/>
          </a:xfrm>
          <a:prstGeom prst="rect">
            <a:avLst/>
          </a:prstGeom>
          <a:noFill/>
        </p:spPr>
        <p:txBody>
          <a:bodyPr wrap="square" lIns="0" tIns="45720" rIns="0" bIns="45720" rtlCol="0" anchor="t">
            <a:noAutofit/>
          </a:bodyPr>
          <a:lstStyle/>
          <a:p>
            <a:pPr defTabSz="914400"/>
            <a:r>
              <a:rPr lang="fr-FR" sz="1200" dirty="0">
                <a:latin typeface="Arial" panose="020B0604020202020204" pitchFamily="34" charset="0"/>
                <a:cs typeface="Arial" panose="020B0604020202020204" pitchFamily="34" charset="0"/>
              </a:rPr>
              <a:t>Le 13 juin, plusieurs professionnels assureront lors d’une webconférence la promotion des initiatives sélectionnées et des experts répondront à vos questions. </a:t>
            </a:r>
          </a:p>
          <a:p>
            <a:pPr defTabSz="914400"/>
            <a:endParaRPr lang="fr-FR" sz="1200" dirty="0">
              <a:latin typeface="Arial" panose="020B0604020202020204" pitchFamily="34" charset="0"/>
              <a:cs typeface="Arial" panose="020B0604020202020204" pitchFamily="34" charset="0"/>
            </a:endParaRPr>
          </a:p>
          <a:p>
            <a:pPr defTabSz="914400"/>
            <a:r>
              <a:rPr lang="fr-FR" altLang="fr-FR" sz="1200" b="1" dirty="0">
                <a:latin typeface="Arial" panose="020B0604020202020204" pitchFamily="34" charset="0"/>
                <a:cs typeface="Arial" panose="020B0604020202020204" pitchFamily="34" charset="0"/>
              </a:rPr>
              <a:t>Des bonnes pratiques inspirantes</a:t>
            </a:r>
          </a:p>
          <a:p>
            <a:pPr defTabSz="914400"/>
            <a:endParaRPr lang="fr-FR" altLang="fr-FR" sz="1200" b="1" dirty="0">
              <a:latin typeface="Arial" panose="020B0604020202020204" pitchFamily="34" charset="0"/>
              <a:cs typeface="Arial" panose="020B0604020202020204" pitchFamily="34" charset="0"/>
            </a:endParaRPr>
          </a:p>
          <a:p>
            <a:pPr defTabSz="914400"/>
            <a:r>
              <a:rPr lang="fr-FR" altLang="fr-FR" sz="1200" dirty="0">
                <a:latin typeface="Arial" panose="020B0604020202020204" pitchFamily="34" charset="0"/>
                <a:cs typeface="Arial" panose="020B0604020202020204" pitchFamily="34" charset="0"/>
              </a:rPr>
              <a:t>Plusieurs professionnels </a:t>
            </a:r>
            <a:r>
              <a:rPr lang="fr-FR" altLang="fr-FR" sz="1200" dirty="0" err="1">
                <a:latin typeface="Arial" panose="020B0604020202020204" pitchFamily="34" charset="0"/>
                <a:cs typeface="Arial" panose="020B0604020202020204" pitchFamily="34" charset="0"/>
              </a:rPr>
              <a:t>pitcheront</a:t>
            </a:r>
            <a:r>
              <a:rPr lang="fr-FR" altLang="fr-FR" sz="1200" dirty="0">
                <a:latin typeface="Arial" panose="020B0604020202020204" pitchFamily="34" charset="0"/>
                <a:cs typeface="Arial" panose="020B0604020202020204" pitchFamily="34" charset="0"/>
              </a:rPr>
              <a:t> en visioconférence leurs pratiques de soins écoresponsables validées et accessibles sur la plateforme de l’Anap.</a:t>
            </a:r>
          </a:p>
          <a:p>
            <a:pPr defTabSz="914400"/>
            <a:endParaRPr lang="fr-FR" altLang="fr-FR" sz="1200" b="1" dirty="0">
              <a:latin typeface="Arial" panose="020B0604020202020204" pitchFamily="34" charset="0"/>
              <a:cs typeface="Arial" panose="020B0604020202020204" pitchFamily="34" charset="0"/>
            </a:endParaRPr>
          </a:p>
          <a:p>
            <a:pPr defTabSz="914400"/>
            <a:r>
              <a:rPr lang="fr-FR" altLang="fr-FR" sz="1200" b="1" dirty="0">
                <a:latin typeface="Arial" panose="020B0604020202020204" pitchFamily="34" charset="0"/>
                <a:cs typeface="Arial" panose="020B0604020202020204" pitchFamily="34" charset="0"/>
              </a:rPr>
              <a:t>Des réponses d’experts</a:t>
            </a:r>
          </a:p>
          <a:p>
            <a:pPr defTabSz="914400"/>
            <a:endParaRPr lang="fr-FR" sz="1200" dirty="0">
              <a:latin typeface="Arial" panose="020B0604020202020204" pitchFamily="34" charset="0"/>
              <a:cs typeface="Arial" panose="020B0604020202020204" pitchFamily="34" charset="0"/>
            </a:endParaRPr>
          </a:p>
          <a:p>
            <a:pPr defTabSz="914400"/>
            <a:r>
              <a:rPr lang="fr-FR" sz="1200" dirty="0">
                <a:latin typeface="Arial" panose="020B0604020202020204" pitchFamily="34" charset="0"/>
                <a:cs typeface="Arial" panose="020B0604020202020204" pitchFamily="34" charset="0"/>
              </a:rPr>
              <a:t>Des experts apporteront également des réponses aux principales questions que peuvent se poser les professionnels de terrain.</a:t>
            </a:r>
          </a:p>
          <a:p>
            <a:pPr defTabSz="914400"/>
            <a:endParaRPr lang="fr-FR" sz="1200" dirty="0">
              <a:latin typeface="Arial" panose="020B0604020202020204" pitchFamily="34" charset="0"/>
              <a:cs typeface="Arial" panose="020B0604020202020204" pitchFamily="34" charset="0"/>
            </a:endParaRPr>
          </a:p>
          <a:p>
            <a:pPr defTabSz="914400"/>
            <a:r>
              <a:rPr lang="fr-FR" sz="1200" i="1" dirty="0">
                <a:latin typeface="Arial" panose="020B0604020202020204" pitchFamily="34" charset="0"/>
                <a:cs typeface="Arial" panose="020B0604020202020204" pitchFamily="34" charset="0"/>
              </a:rPr>
              <a:t>Quels critères pour évaluer l’impact environnemental d’un soin ?  Comment le concilier avec la qualité et la sécurité des soins ? Comment faire des soins écoresponsables un levier d’attractivité et de fidélisation </a:t>
            </a:r>
            <a:r>
              <a:rPr lang="fr-FR" sz="1200" i="1" dirty="0">
                <a:solidFill>
                  <a:srgbClr val="444444"/>
                </a:solidFill>
                <a:latin typeface="Arial" panose="020B0604020202020204" pitchFamily="34" charset="0"/>
                <a:cs typeface="Arial" panose="020B0604020202020204" pitchFamily="34" charset="0"/>
              </a:rPr>
              <a:t>?  </a:t>
            </a:r>
          </a:p>
          <a:p>
            <a:pPr defTabSz="914400"/>
            <a:endParaRPr lang="fr-FR" sz="1200" dirty="0">
              <a:solidFill>
                <a:srgbClr val="444444"/>
              </a:solidFill>
              <a:latin typeface="Arial" panose="020B0604020202020204" pitchFamily="34" charset="0"/>
              <a:cs typeface="Arial" panose="020B0604020202020204" pitchFamily="34" charset="0"/>
            </a:endParaRPr>
          </a:p>
          <a:p>
            <a:pPr defTabSz="914400"/>
            <a:r>
              <a:rPr lang="fr-FR" sz="1200" b="1" dirty="0">
                <a:latin typeface="Arial" panose="020B0604020202020204" pitchFamily="34" charset="0"/>
                <a:cs typeface="Arial" panose="020B0604020202020204" pitchFamily="34" charset="0"/>
              </a:rPr>
              <a:t>Où s’inscrire ? </a:t>
            </a:r>
            <a:endParaRPr lang="fr-FR" altLang="fr-FR" sz="1200" b="1" dirty="0">
              <a:latin typeface="Arial" panose="020B0604020202020204" pitchFamily="34" charset="0"/>
              <a:cs typeface="Arial" panose="020B0604020202020204" pitchFamily="34" charset="0"/>
            </a:endParaRP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hlinkClick r:id="rId2"/>
              </a:rPr>
              <a:t>Directement à cette adresse</a:t>
            </a:r>
            <a:endParaRPr lang="fr-FR" altLang="fr-FR" sz="1200" dirty="0">
              <a:solidFill>
                <a:prstClr val="black"/>
              </a:solidFill>
              <a:latin typeface="Arial" panose="020B0604020202020204" pitchFamily="34" charset="0"/>
              <a:cs typeface="Arial" panose="020B0604020202020204" pitchFamily="34" charset="0"/>
            </a:endParaRP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La date à retenir</a:t>
            </a:r>
            <a:br>
              <a:rPr lang="fr-FR" altLang="fr-FR" sz="1200" u="sng" dirty="0">
                <a:solidFill>
                  <a:prstClr val="black"/>
                </a:solidFill>
                <a:latin typeface="Arial" panose="020B0604020202020204" pitchFamily="34" charset="0"/>
                <a:cs typeface="Arial" panose="020B0604020202020204" pitchFamily="34" charset="0"/>
              </a:rPr>
            </a:br>
            <a:br>
              <a:rPr lang="fr-FR" alt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13 juin : diffusion de la webconférence</a:t>
            </a:r>
            <a:endParaRPr lang="fr-FR" altLang="fr-FR" sz="1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65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105A-E20B-A640-5C63-0D30BB30A12B}"/>
            </a:ext>
          </a:extLst>
        </p:cNvPr>
        <p:cNvGrpSpPr/>
        <p:nvPr/>
      </p:nvGrpSpPr>
      <p:grpSpPr>
        <a:xfrm>
          <a:off x="0" y="0"/>
          <a:ext cx="0" cy="0"/>
          <a:chOff x="0" y="0"/>
          <a:chExt cx="0" cy="0"/>
        </a:xfrm>
      </p:grpSpPr>
      <p:sp>
        <p:nvSpPr>
          <p:cNvPr id="6" name="ZoneTexte 10">
            <a:extLst>
              <a:ext uri="{FF2B5EF4-FFF2-40B4-BE49-F238E27FC236}">
                <a16:creationId xmlns:a16="http://schemas.microsoft.com/office/drawing/2014/main" id="{84DD6484-F4AC-5EA1-7B41-76F2FA84198C}"/>
              </a:ext>
            </a:extLst>
          </p:cNvPr>
          <p:cNvSpPr txBox="1"/>
          <p:nvPr/>
        </p:nvSpPr>
        <p:spPr>
          <a:xfrm>
            <a:off x="3011071" y="2449488"/>
            <a:ext cx="6169855" cy="430887"/>
          </a:xfrm>
          <a:prstGeom prst="rect">
            <a:avLst/>
          </a:prstGeom>
          <a:noFill/>
        </p:spPr>
        <p:txBody>
          <a:bodyPr wrap="square" lIns="0" rIns="0" rtlCol="0">
            <a:spAutoFit/>
          </a:bodyPr>
          <a:lstStyle/>
          <a:p>
            <a:pPr algn="ctr" defTabSz="914400"/>
            <a:r>
              <a:rPr lang="fr-FR" sz="2200" dirty="0">
                <a:latin typeface="Arial" panose="020B0604020202020204" pitchFamily="34" charset="0"/>
                <a:cs typeface="Arial" panose="020B0604020202020204" pitchFamily="34" charset="0"/>
              </a:rPr>
              <a:t>Pour une mobilisation collective….</a:t>
            </a:r>
          </a:p>
        </p:txBody>
      </p:sp>
      <p:sp>
        <p:nvSpPr>
          <p:cNvPr id="7" name="Title 1">
            <a:extLst>
              <a:ext uri="{FF2B5EF4-FFF2-40B4-BE49-F238E27FC236}">
                <a16:creationId xmlns:a16="http://schemas.microsoft.com/office/drawing/2014/main" id="{16AC8C7E-157C-77C3-20DC-B2A638EF38DB}"/>
              </a:ext>
            </a:extLst>
          </p:cNvPr>
          <p:cNvSpPr txBox="1">
            <a:spLocks/>
          </p:cNvSpPr>
          <p:nvPr/>
        </p:nvSpPr>
        <p:spPr>
          <a:xfrm>
            <a:off x="2829720" y="3269272"/>
            <a:ext cx="6532558" cy="602601"/>
          </a:xfrm>
          <a:prstGeom prst="rect">
            <a:avLst/>
          </a:prstGeom>
          <a:gradFill flip="none" rotWithShape="1">
            <a:gsLst>
              <a:gs pos="48000">
                <a:srgbClr val="00729E"/>
              </a:gs>
              <a:gs pos="0">
                <a:srgbClr val="000C92"/>
              </a:gs>
              <a:gs pos="100000">
                <a:srgbClr val="99C223"/>
              </a:gs>
            </a:gsLst>
            <a:lin ang="0" scaled="1"/>
            <a:tileRect/>
          </a:gradFill>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lang="fr-FR" sz="2200" kern="1200">
                <a:solidFill>
                  <a:schemeClr val="bg1"/>
                </a:solidFill>
                <a:latin typeface="Exo Medium"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…nous avons besoin de vous !</a:t>
            </a:r>
          </a:p>
        </p:txBody>
      </p:sp>
    </p:spTree>
    <p:extLst>
      <p:ext uri="{BB962C8B-B14F-4D97-AF65-F5344CB8AC3E}">
        <p14:creationId xmlns:p14="http://schemas.microsoft.com/office/powerpoint/2010/main" val="31564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29E9-DE4B-6638-01CD-C007C12DF0C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234DDD-8F72-3593-6A3D-DDE116EFB37B}"/>
              </a:ext>
            </a:extLst>
          </p:cNvPr>
          <p:cNvSpPr>
            <a:spLocks noGrp="1"/>
          </p:cNvSpPr>
          <p:nvPr>
            <p:ph type="body" sz="quarter" idx="10"/>
          </p:nvPr>
        </p:nvSpPr>
        <p:spPr>
          <a:xfrm>
            <a:off x="804710" y="383484"/>
            <a:ext cx="10999939" cy="871862"/>
          </a:xfrm>
        </p:spPr>
        <p:txBody>
          <a:bodyPr/>
          <a:lstStyle/>
          <a:p>
            <a:r>
              <a:rPr lang="fr-FR" dirty="0"/>
              <a:t>Participer à la dynamique</a:t>
            </a:r>
          </a:p>
          <a:p>
            <a:r>
              <a:rPr lang="fr-FR" sz="2400" b="0" dirty="0"/>
              <a:t>Des ressources à disposition</a:t>
            </a:r>
          </a:p>
        </p:txBody>
      </p:sp>
      <p:sp>
        <p:nvSpPr>
          <p:cNvPr id="11" name="ZoneTexte 10">
            <a:extLst>
              <a:ext uri="{FF2B5EF4-FFF2-40B4-BE49-F238E27FC236}">
                <a16:creationId xmlns:a16="http://schemas.microsoft.com/office/drawing/2014/main" id="{1CFADF4E-F6A4-C722-C9E6-4C02F97B3020}"/>
              </a:ext>
            </a:extLst>
          </p:cNvPr>
          <p:cNvSpPr txBox="1"/>
          <p:nvPr/>
        </p:nvSpPr>
        <p:spPr>
          <a:xfrm>
            <a:off x="804710" y="1699846"/>
            <a:ext cx="7107389" cy="4126130"/>
          </a:xfrm>
          <a:prstGeom prst="rect">
            <a:avLst/>
          </a:prstGeom>
          <a:noFill/>
        </p:spPr>
        <p:txBody>
          <a:bodyPr wrap="square" lIns="0" tIns="45720" rIns="0" bIns="45720" rtlCol="0" anchor="t">
            <a:noAutofit/>
          </a:bodyPr>
          <a:lstStyle/>
          <a:p>
            <a:pPr defTabSz="914400"/>
            <a:r>
              <a:rPr lang="fr-FR" altLang="fr-FR" sz="1200" b="1" dirty="0">
                <a:solidFill>
                  <a:prstClr val="black"/>
                </a:solidFill>
                <a:latin typeface="Arial" panose="020B0604020202020204" pitchFamily="34" charset="0"/>
                <a:cs typeface="Arial" panose="020B0604020202020204" pitchFamily="34" charset="0"/>
              </a:rPr>
              <a:t>&gt; Une </a:t>
            </a:r>
            <a:r>
              <a:rPr lang="fr-FR" altLang="fr-FR" sz="1200" b="1" dirty="0">
                <a:solidFill>
                  <a:prstClr val="black"/>
                </a:solidFill>
                <a:latin typeface="Arial" panose="020B0604020202020204" pitchFamily="34" charset="0"/>
                <a:cs typeface="Arial" panose="020B0604020202020204" pitchFamily="34" charset="0"/>
                <a:hlinkClick r:id="rId2"/>
              </a:rPr>
              <a:t>vidéo de lancement </a:t>
            </a:r>
            <a:r>
              <a:rPr lang="fr-FR" altLang="fr-FR" sz="1200" b="1" dirty="0">
                <a:solidFill>
                  <a:prstClr val="black"/>
                </a:solidFill>
                <a:latin typeface="Arial" panose="020B0604020202020204" pitchFamily="34" charset="0"/>
                <a:cs typeface="Arial" panose="020B0604020202020204" pitchFamily="34" charset="0"/>
              </a:rPr>
              <a:t>à relayer pour embarquer les différents professionnels</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&gt; Un communiqué de presse pour s’appuyer sur des éléments de présentations institutionnels </a:t>
            </a:r>
            <a:r>
              <a:rPr lang="fr-FR" altLang="fr-FR" sz="1200" dirty="0">
                <a:solidFill>
                  <a:prstClr val="black"/>
                </a:solidFill>
                <a:latin typeface="Arial" panose="020B0604020202020204" pitchFamily="34" charset="0"/>
                <a:cs typeface="Arial" panose="020B0604020202020204" pitchFamily="34" charset="0"/>
              </a:rPr>
              <a:t>(</a:t>
            </a:r>
            <a:r>
              <a:rPr lang="fr-FR" altLang="fr-FR" sz="1200" i="1" u="sng" dirty="0">
                <a:solidFill>
                  <a:prstClr val="black"/>
                </a:solidFill>
                <a:latin typeface="Arial" panose="020B0604020202020204" pitchFamily="34" charset="0"/>
                <a:cs typeface="Arial" panose="020B0604020202020204" pitchFamily="34" charset="0"/>
              </a:rPr>
              <a:t>en PJ – sous embargo jusqu’au jeudi 15 février 14H)</a:t>
            </a:r>
            <a:r>
              <a:rPr lang="fr-FR" altLang="fr-FR" sz="1200" b="1" i="1" u="sng" dirty="0">
                <a:solidFill>
                  <a:prstClr val="black"/>
                </a:solidFill>
                <a:latin typeface="Arial" panose="020B0604020202020204" pitchFamily="34" charset="0"/>
                <a:cs typeface="Arial" panose="020B0604020202020204" pitchFamily="34" charset="0"/>
              </a:rPr>
              <a:t>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marL="171450" indent="-171450" defTabSz="914400">
              <a:buFont typeface="Wingdings" panose="05000000000000000000" pitchFamily="2" charset="2"/>
              <a:buChar char="Ø"/>
            </a:pPr>
            <a:r>
              <a:rPr lang="fr-FR" altLang="fr-FR" sz="1200" b="1" dirty="0">
                <a:solidFill>
                  <a:prstClr val="black"/>
                </a:solidFill>
                <a:latin typeface="Arial" panose="020B0604020202020204" pitchFamily="34" charset="0"/>
                <a:cs typeface="Arial" panose="020B0604020202020204" pitchFamily="34" charset="0"/>
              </a:rPr>
              <a:t>Des ressources en ligne sur anap.fr</a:t>
            </a:r>
          </a:p>
          <a:p>
            <a:pPr marL="171450"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L’article de présentation de la démarche : </a:t>
            </a:r>
            <a:r>
              <a:rPr lang="fr-FR" altLang="fr-FR" sz="1200" dirty="0">
                <a:solidFill>
                  <a:prstClr val="black"/>
                </a:solidFill>
                <a:latin typeface="Arial" panose="020B0604020202020204" pitchFamily="34" charset="0"/>
                <a:cs typeface="Arial" panose="020B0604020202020204" pitchFamily="34" charset="0"/>
                <a:hlinkClick r:id="rId3"/>
              </a:rPr>
              <a:t>https://anap.fr/s/actualite?actu=Soins-ecoresponsables-ensemble-a-nous-d-agir</a:t>
            </a:r>
            <a:r>
              <a:rPr lang="fr-FR" altLang="fr-FR" sz="1200" dirty="0">
                <a:solidFill>
                  <a:prstClr val="black"/>
                </a:solidFill>
                <a:latin typeface="Arial" panose="020B0604020202020204" pitchFamily="34" charset="0"/>
                <a:cs typeface="Arial" panose="020B0604020202020204" pitchFamily="34" charset="0"/>
              </a:rPr>
              <a:t> </a:t>
            </a:r>
          </a:p>
          <a:p>
            <a:pPr marL="628650" lvl="1"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Qui renvoie sur le questionnaire en ligne à renseigner</a:t>
            </a:r>
          </a:p>
          <a:p>
            <a:pPr marL="628650" lvl="1"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Qui renvoie vers le formulaire d’inscription à la webconférence</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&gt; Des visuels pour illustrer vos communications </a:t>
            </a:r>
            <a:r>
              <a:rPr lang="fr-FR" altLang="fr-FR" sz="1200" i="1" dirty="0">
                <a:solidFill>
                  <a:prstClr val="black"/>
                </a:solidFill>
                <a:latin typeface="Arial" panose="020B0604020202020204" pitchFamily="34" charset="0"/>
                <a:cs typeface="Arial" panose="020B0604020202020204" pitchFamily="34" charset="0"/>
              </a:rPr>
              <a:t>(en PJ du Kit de com)</a:t>
            </a:r>
          </a:p>
          <a:p>
            <a:pPr marL="171450"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Sur votre site internet, newsletter, réseaux sociaux</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&gt; Les dates à retenir</a:t>
            </a:r>
            <a:br>
              <a:rPr lang="fr-FR" alt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30 avril : date limite de remplissage du questionnaire</a:t>
            </a:r>
            <a:br>
              <a:rPr 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13 juin : webconférence de présentation et d’échanges</a:t>
            </a:r>
            <a:endParaRPr lang="fr-FR" altLang="fr-FR" sz="1200" dirty="0">
              <a:solidFill>
                <a:prstClr val="black"/>
              </a:solidFill>
              <a:latin typeface="Arial" panose="020B0604020202020204" pitchFamily="34" charset="0"/>
              <a:cs typeface="Arial" panose="020B0604020202020204" pitchFamily="34" charset="0"/>
            </a:endParaRPr>
          </a:p>
          <a:p>
            <a:pPr defTabSz="914400"/>
            <a:endParaRPr lang="fr-FR" altLang="fr-FR" sz="1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731913"/>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que PPT v2.pptx" id="{2979B665-12EE-4EB5-AF8C-E55541012CFF}" vid="{BF870EE4-3E1E-48AA-8733-A8374942E04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5440fd-14a6-4f24-8add-47502036adcd">
      <Terms xmlns="http://schemas.microsoft.com/office/infopath/2007/PartnerControls"/>
    </lcf76f155ced4ddcb4097134ff3c332f>
    <TaxCatchAll xmlns="7b1c468c-53f8-450b-88dc-0a8d20689289" xsi:nil="true"/>
    <SharedWithUsers xmlns="7b1c468c-53f8-450b-88dc-0a8d20689289">
      <UserInfo>
        <DisplayName>Benjamin Azogui</DisplayName>
        <AccountId>75</AccountId>
        <AccountType/>
      </UserInfo>
      <UserInfo>
        <DisplayName>Emeline Flinois</DisplayName>
        <AccountId>15</AccountId>
        <AccountType/>
      </UserInfo>
      <UserInfo>
        <DisplayName>Myriam L'Haridon</DisplayName>
        <AccountId>169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DD084A83E07B4186539577FC012354" ma:contentTypeVersion="16" ma:contentTypeDescription="Create a new document." ma:contentTypeScope="" ma:versionID="b6b7fd7a1009db057c8beaedcf3f87b3">
  <xsd:schema xmlns:xsd="http://www.w3.org/2001/XMLSchema" xmlns:xs="http://www.w3.org/2001/XMLSchema" xmlns:p="http://schemas.microsoft.com/office/2006/metadata/properties" xmlns:ns2="435440fd-14a6-4f24-8add-47502036adcd" xmlns:ns3="7b1c468c-53f8-450b-88dc-0a8d20689289" targetNamespace="http://schemas.microsoft.com/office/2006/metadata/properties" ma:root="true" ma:fieldsID="8b5df506cea57f3ecff3f8d5b8c3e146" ns2:_="" ns3:_="">
    <xsd:import namespace="435440fd-14a6-4f24-8add-47502036adcd"/>
    <xsd:import namespace="7b1c468c-53f8-450b-88dc-0a8d206892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440fd-14a6-4f24-8add-47502036a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76c88c5-b86b-4b6c-a0ad-427794cf8c7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1c468c-53f8-450b-88dc-0a8d206892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f6788e3-ea1f-4ee2-ad27-f55ff32cf9ea}" ma:internalName="TaxCatchAll" ma:showField="CatchAllData" ma:web="7b1c468c-53f8-450b-88dc-0a8d206892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894C1-2282-4942-B88E-3B032EF69DBA}">
  <ds:schemaRefs>
    <ds:schemaRef ds:uri="http://schemas.microsoft.com/sharepoint/v3/contenttype/forms"/>
  </ds:schemaRefs>
</ds:datastoreItem>
</file>

<file path=customXml/itemProps2.xml><?xml version="1.0" encoding="utf-8"?>
<ds:datastoreItem xmlns:ds="http://schemas.openxmlformats.org/officeDocument/2006/customXml" ds:itemID="{82DD3F51-F8EB-43D2-84D2-F5C9F7853992}">
  <ds:schemaRefs>
    <ds:schemaRef ds:uri="435440fd-14a6-4f24-8add-47502036adcd"/>
    <ds:schemaRef ds:uri="61088355-9409-4f31-9c01-d2b9dfc327f3"/>
    <ds:schemaRef ds:uri="68504be4-6530-4b44-9461-877b72004c09"/>
    <ds:schemaRef ds:uri="7b1c468c-53f8-450b-88dc-0a8d206892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9D5D84-9BD1-4EDF-AACE-33BA1DAB0C4E}">
  <ds:schemaRefs>
    <ds:schemaRef ds:uri="435440fd-14a6-4f24-8add-47502036adcd"/>
    <ds:schemaRef ds:uri="7b1c468c-53f8-450b-88dc-0a8d206892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Masque PPT v2</Template>
  <TotalTime>151</TotalTime>
  <Words>853</Words>
  <Application>Microsoft Office PowerPoint</Application>
  <PresentationFormat>Grand écran</PresentationFormat>
  <Paragraphs>75</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.AppleSystemUIFont</vt:lpstr>
      <vt:lpstr>Arial</vt:lpstr>
      <vt:lpstr>Calibri</vt:lpstr>
      <vt:lpstr>Courier New</vt:lpstr>
      <vt:lpstr>Wingdings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MEN Maxime</dc:creator>
  <cp:lastModifiedBy>Benjamin Azogui</cp:lastModifiedBy>
  <cp:revision>598</cp:revision>
  <cp:lastPrinted>2023-03-08T18:10:11Z</cp:lastPrinted>
  <dcterms:created xsi:type="dcterms:W3CDTF">2023-01-13T08:44:32Z</dcterms:created>
  <dcterms:modified xsi:type="dcterms:W3CDTF">2024-02-14T11:40:27Z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0x01010068DD084A83E07B4186539577FC012354</vt:lpwstr>
  </property>
  <property fmtid="{D5CDD505-2E9C-101B-9397-08002B2CF9AE}" pid="3" name="MediaServiceImageTags">
    <vt:lpwstr/>
  </property>
</Properties>
</file>