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18"/>
  </p:notesMasterIdLst>
  <p:handoutMasterIdLst>
    <p:handoutMasterId r:id="rId19"/>
  </p:handoutMasterIdLst>
  <p:sldIdLst>
    <p:sldId id="664" r:id="rId3"/>
    <p:sldId id="693" r:id="rId4"/>
    <p:sldId id="694" r:id="rId5"/>
    <p:sldId id="665" r:id="rId6"/>
    <p:sldId id="651" r:id="rId7"/>
    <p:sldId id="686" r:id="rId8"/>
    <p:sldId id="685" r:id="rId9"/>
    <p:sldId id="688" r:id="rId10"/>
    <p:sldId id="696" r:id="rId11"/>
    <p:sldId id="691" r:id="rId12"/>
    <p:sldId id="689" r:id="rId13"/>
    <p:sldId id="670" r:id="rId14"/>
    <p:sldId id="671" r:id="rId15"/>
    <p:sldId id="692" r:id="rId16"/>
    <p:sldId id="695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DB8C300-D106-419A-BB3A-1F2505F5B04A}">
          <p14:sldIdLst>
            <p14:sldId id="664"/>
            <p14:sldId id="693"/>
            <p14:sldId id="694"/>
            <p14:sldId id="665"/>
            <p14:sldId id="651"/>
            <p14:sldId id="686"/>
            <p14:sldId id="685"/>
            <p14:sldId id="688"/>
            <p14:sldId id="696"/>
            <p14:sldId id="691"/>
            <p14:sldId id="689"/>
            <p14:sldId id="670"/>
            <p14:sldId id="671"/>
            <p14:sldId id="692"/>
            <p14:sldId id="6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line Mascarene" initials="CM" lastIdx="1" clrIdx="0">
    <p:extLst>
      <p:ext uri="{19B8F6BF-5375-455C-9EA6-DF929625EA0E}">
        <p15:presenceInfo xmlns:p15="http://schemas.microsoft.com/office/powerpoint/2012/main" userId="Celine Mascare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BB3"/>
    <a:srgbClr val="3C8C93"/>
    <a:srgbClr val="CC6600"/>
    <a:srgbClr val="00355F"/>
    <a:srgbClr val="000066"/>
    <a:srgbClr val="01AF9A"/>
    <a:srgbClr val="F03CFE"/>
    <a:srgbClr val="FAB7FF"/>
    <a:srgbClr val="01BB8A"/>
    <a:srgbClr val="02C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19" autoAdjust="0"/>
    <p:restoredTop sz="91939" autoAdjust="0"/>
  </p:normalViewPr>
  <p:slideViewPr>
    <p:cSldViewPr snapToGrid="0">
      <p:cViewPr varScale="1">
        <p:scale>
          <a:sx n="102" d="100"/>
          <a:sy n="102" d="100"/>
        </p:scale>
        <p:origin x="40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330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77A60A-B145-4DFA-BB0A-11C49411797E}" type="doc">
      <dgm:prSet loTypeId="urn:microsoft.com/office/officeart/2005/8/layout/vList6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5B3EEE6-AFCA-478C-A745-17927C2D20D0}">
      <dgm:prSet phldrT="[Texte]" custT="1"/>
      <dgm:spPr/>
      <dgm:t>
        <a:bodyPr/>
        <a:lstStyle/>
        <a:p>
          <a:r>
            <a:rPr lang="fr-FR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Calibri Light" panose="020F0302020204030204" pitchFamily="34" charset="0"/>
            </a:rPr>
            <a:t>Cloisonnement</a:t>
          </a:r>
          <a:r>
            <a:rPr lang="fr-FR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Calibri Light" panose="020F0302020204030204" pitchFamily="34" charset="0"/>
            </a:rPr>
            <a:t> </a:t>
          </a:r>
          <a:r>
            <a:rPr lang="fr-FR" sz="2600" dirty="0" smtClean="0">
              <a:latin typeface="Arial Narrow" panose="020B0606020202030204" pitchFamily="34" charset="0"/>
              <a:cs typeface="Calibri Light" panose="020F0302020204030204" pitchFamily="34" charset="0"/>
            </a:rPr>
            <a:t>entre médecine de soins et médecine préventive</a:t>
          </a:r>
          <a:endParaRPr lang="fr-FR" sz="2600" dirty="0">
            <a:latin typeface="Arial Narrow" panose="020B0606020202030204" pitchFamily="34" charset="0"/>
            <a:cs typeface="Calibri Light" panose="020F0302020204030204" pitchFamily="34" charset="0"/>
          </a:endParaRPr>
        </a:p>
      </dgm:t>
    </dgm:pt>
    <dgm:pt modelId="{50C2DA1E-3889-4C42-92E6-C68A215B2A70}" type="parTrans" cxnId="{69A8EC33-6DD9-4E09-BAAA-8BE6A3C7B3BF}">
      <dgm:prSet/>
      <dgm:spPr/>
      <dgm:t>
        <a:bodyPr/>
        <a:lstStyle/>
        <a:p>
          <a:endParaRPr lang="fr-FR"/>
        </a:p>
      </dgm:t>
    </dgm:pt>
    <dgm:pt modelId="{A54CA582-35A1-48B8-8ED6-566C030C4886}" type="sibTrans" cxnId="{69A8EC33-6DD9-4E09-BAAA-8BE6A3C7B3BF}">
      <dgm:prSet/>
      <dgm:spPr/>
      <dgm:t>
        <a:bodyPr/>
        <a:lstStyle/>
        <a:p>
          <a:endParaRPr lang="fr-FR"/>
        </a:p>
      </dgm:t>
    </dgm:pt>
    <dgm:pt modelId="{A03BD6CA-7753-4551-81BA-492533038B6F}">
      <dgm:prSet custT="1"/>
      <dgm:spPr/>
      <dgm:t>
        <a:bodyPr/>
        <a:lstStyle/>
        <a:p>
          <a:r>
            <a:rPr lang="fr-FR" sz="2600" dirty="0" smtClean="0">
              <a:latin typeface="Arial Narrow" panose="020B0606020202030204" pitchFamily="34" charset="0"/>
              <a:cs typeface="Calibri Light" panose="020F0302020204030204" pitchFamily="34" charset="0"/>
            </a:rPr>
            <a:t>Professionnels de santé : </a:t>
          </a:r>
          <a:r>
            <a:rPr lang="fr-FR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Calibri Light" panose="020F0302020204030204" pitchFamily="34" charset="0"/>
            </a:rPr>
            <a:t>méconnaissance du réseau de maintien dans l’emploi</a:t>
          </a:r>
          <a:endParaRPr lang="fr-FR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cs typeface="Calibri Light" panose="020F0302020204030204" pitchFamily="34" charset="0"/>
          </a:endParaRPr>
        </a:p>
      </dgm:t>
    </dgm:pt>
    <dgm:pt modelId="{7F57E337-DEC7-4F6F-8C24-CCC6694888B0}" type="parTrans" cxnId="{6D4FFD5B-37F9-4B6D-9B42-AF01693896F0}">
      <dgm:prSet/>
      <dgm:spPr/>
      <dgm:t>
        <a:bodyPr/>
        <a:lstStyle/>
        <a:p>
          <a:endParaRPr lang="fr-FR"/>
        </a:p>
      </dgm:t>
    </dgm:pt>
    <dgm:pt modelId="{3A7C86CE-FC44-40CE-BFB5-8195E4FA750E}" type="sibTrans" cxnId="{6D4FFD5B-37F9-4B6D-9B42-AF01693896F0}">
      <dgm:prSet/>
      <dgm:spPr/>
      <dgm:t>
        <a:bodyPr/>
        <a:lstStyle/>
        <a:p>
          <a:endParaRPr lang="fr-FR"/>
        </a:p>
      </dgm:t>
    </dgm:pt>
    <dgm:pt modelId="{05EA4EDB-4029-4880-9246-43CFC1859FC7}">
      <dgm:prSet custT="1"/>
      <dgm:spPr/>
      <dgm:t>
        <a:bodyPr/>
        <a:lstStyle/>
        <a:p>
          <a:r>
            <a:rPr lang="fr-FR" sz="2200" dirty="0" smtClean="0">
              <a:latin typeface="Arial Narrow" panose="020B0606020202030204" pitchFamily="34" charset="0"/>
              <a:cs typeface="Calibri Light" panose="020F0302020204030204" pitchFamily="34" charset="0"/>
            </a:rPr>
            <a:t>Sensibiliser les médecins de </a:t>
          </a:r>
          <a:r>
            <a:rPr lang="fr-FR" sz="2200" dirty="0" smtClean="0">
              <a:effectLst/>
              <a:latin typeface="Arial Narrow" panose="020B0606020202030204" pitchFamily="34" charset="0"/>
              <a:cs typeface="Calibri Light" panose="020F0302020204030204" pitchFamily="34" charset="0"/>
            </a:rPr>
            <a:t>soins au rôle qu’ils ont à jouer, face </a:t>
          </a:r>
          <a:r>
            <a:rPr lang="fr-FR" sz="2200" b="1" dirty="0" smtClean="0">
              <a:effectLst/>
              <a:latin typeface="Arial Narrow" panose="020B0606020202030204" pitchFamily="34" charset="0"/>
              <a:cs typeface="Calibri Light" panose="020F0302020204030204" pitchFamily="34" charset="0"/>
            </a:rPr>
            <a:t>aux problèmes de reprise du travail et au maintien dans l’emploi</a:t>
          </a:r>
          <a:endParaRPr lang="fr-FR" sz="2200" dirty="0">
            <a:latin typeface="Arial Narrow" panose="020B0606020202030204" pitchFamily="34" charset="0"/>
          </a:endParaRPr>
        </a:p>
      </dgm:t>
    </dgm:pt>
    <dgm:pt modelId="{31DC8EDA-32C1-4DF2-92AF-7CB3C4E833DB}" type="parTrans" cxnId="{162C31E9-BD18-4C55-8E24-590888948D40}">
      <dgm:prSet/>
      <dgm:spPr/>
      <dgm:t>
        <a:bodyPr/>
        <a:lstStyle/>
        <a:p>
          <a:endParaRPr lang="fr-FR"/>
        </a:p>
      </dgm:t>
    </dgm:pt>
    <dgm:pt modelId="{959BCC51-AE22-4F4B-9406-D53DAE5A242D}" type="sibTrans" cxnId="{162C31E9-BD18-4C55-8E24-590888948D40}">
      <dgm:prSet/>
      <dgm:spPr/>
      <dgm:t>
        <a:bodyPr/>
        <a:lstStyle/>
        <a:p>
          <a:endParaRPr lang="fr-FR"/>
        </a:p>
      </dgm:t>
    </dgm:pt>
    <dgm:pt modelId="{BB7F7D82-80B6-4FC1-BF5B-949AEFFBAEC2}">
      <dgm:prSet custT="1"/>
      <dgm:spPr/>
      <dgm:t>
        <a:bodyPr/>
        <a:lstStyle/>
        <a:p>
          <a:r>
            <a:rPr lang="fr-FR" sz="2100" b="0" dirty="0" smtClean="0">
              <a:effectLst/>
              <a:latin typeface="Arial Narrow" panose="020B0606020202030204" pitchFamily="34" charset="0"/>
              <a:cs typeface="Calibri Light" panose="020F0302020204030204" pitchFamily="34" charset="0"/>
            </a:rPr>
            <a:t>Sensibiliser les professionnels de santé aux </a:t>
          </a:r>
          <a:r>
            <a:rPr lang="fr-FR" sz="2100" b="1" dirty="0" smtClean="0">
              <a:effectLst/>
              <a:latin typeface="Arial Narrow" panose="020B0606020202030204" pitchFamily="34" charset="0"/>
              <a:cs typeface="Calibri Light" panose="020F0302020204030204" pitchFamily="34" charset="0"/>
            </a:rPr>
            <a:t>problèmes de santé liés au travail</a:t>
          </a:r>
          <a:endParaRPr lang="fr-FR" sz="2100" b="1" dirty="0">
            <a:latin typeface="Arial Narrow" panose="020B0606020202030204" pitchFamily="34" charset="0"/>
          </a:endParaRPr>
        </a:p>
      </dgm:t>
    </dgm:pt>
    <dgm:pt modelId="{3A9B3CC7-3819-4A5D-A9ED-C5A42215C940}" type="parTrans" cxnId="{E97A0E2C-B75F-4175-B821-552DD2D33896}">
      <dgm:prSet/>
      <dgm:spPr/>
      <dgm:t>
        <a:bodyPr/>
        <a:lstStyle/>
        <a:p>
          <a:endParaRPr lang="fr-FR"/>
        </a:p>
      </dgm:t>
    </dgm:pt>
    <dgm:pt modelId="{9E22EEFA-8789-4C22-A7A1-8B92C6558B71}" type="sibTrans" cxnId="{E97A0E2C-B75F-4175-B821-552DD2D33896}">
      <dgm:prSet/>
      <dgm:spPr/>
      <dgm:t>
        <a:bodyPr/>
        <a:lstStyle/>
        <a:p>
          <a:endParaRPr lang="fr-FR"/>
        </a:p>
      </dgm:t>
    </dgm:pt>
    <dgm:pt modelId="{0C85DC50-DA12-4833-B229-650D54BF5CB6}">
      <dgm:prSet phldrT="[Texte]" custT="1"/>
      <dgm:spPr/>
      <dgm:t>
        <a:bodyPr/>
        <a:lstStyle/>
        <a:p>
          <a:r>
            <a:rPr lang="fr-FR" sz="2200" dirty="0" smtClean="0">
              <a:latin typeface="Arial Narrow" panose="020B0606020202030204" pitchFamily="34" charset="0"/>
              <a:cs typeface="Calibri Light" panose="020F0302020204030204" pitchFamily="34" charset="0"/>
            </a:rPr>
            <a:t>Favoriser les </a:t>
          </a:r>
          <a:r>
            <a:rPr lang="fr-FR" sz="2200" b="1" dirty="0" smtClean="0">
              <a:effectLst/>
              <a:latin typeface="Arial Narrow" panose="020B0606020202030204" pitchFamily="34" charset="0"/>
              <a:cs typeface="Calibri Light" panose="020F0302020204030204" pitchFamily="34" charset="0"/>
            </a:rPr>
            <a:t>échanges </a:t>
          </a:r>
          <a:r>
            <a:rPr lang="fr-FR" sz="2200" b="0" dirty="0" smtClean="0">
              <a:effectLst/>
              <a:latin typeface="Arial Narrow" panose="020B0606020202030204" pitchFamily="34" charset="0"/>
              <a:cs typeface="Calibri Light" panose="020F0302020204030204" pitchFamily="34" charset="0"/>
            </a:rPr>
            <a:t>entre</a:t>
          </a:r>
          <a:r>
            <a:rPr lang="fr-FR" sz="2200" b="1" dirty="0" smtClean="0">
              <a:effectLst/>
              <a:latin typeface="Arial Narrow" panose="020B0606020202030204" pitchFamily="34" charset="0"/>
              <a:cs typeface="Calibri Light" panose="020F0302020204030204" pitchFamily="34" charset="0"/>
            </a:rPr>
            <a:t> </a:t>
          </a:r>
          <a:r>
            <a:rPr lang="fr-FR" sz="2200" b="0" dirty="0" smtClean="0">
              <a:effectLst/>
              <a:latin typeface="Arial Narrow" panose="020B0606020202030204" pitchFamily="34" charset="0"/>
              <a:cs typeface="Calibri Light" panose="020F0302020204030204" pitchFamily="34" charset="0"/>
            </a:rPr>
            <a:t>professionnels de santé et professionnels </a:t>
          </a:r>
          <a:r>
            <a:rPr lang="fr-FR" sz="2200" b="0" dirty="0" smtClean="0">
              <a:latin typeface="Arial Narrow" panose="020B0606020202030204" pitchFamily="34" charset="0"/>
              <a:cs typeface="Calibri Light" panose="020F0302020204030204" pitchFamily="34" charset="0"/>
            </a:rPr>
            <a:t>de la santé </a:t>
          </a:r>
          <a:r>
            <a:rPr lang="fr-FR" sz="2200" dirty="0" smtClean="0">
              <a:latin typeface="Arial Narrow" panose="020B0606020202030204" pitchFamily="34" charset="0"/>
              <a:cs typeface="Calibri Light" panose="020F0302020204030204" pitchFamily="34" charset="0"/>
            </a:rPr>
            <a:t>au travail</a:t>
          </a:r>
          <a:endParaRPr lang="fr-FR" sz="2200" dirty="0">
            <a:latin typeface="Arial Narrow" panose="020B0606020202030204" pitchFamily="34" charset="0"/>
          </a:endParaRPr>
        </a:p>
      </dgm:t>
    </dgm:pt>
    <dgm:pt modelId="{535541A1-DD8D-4A66-9E2E-EDB08007000C}" type="parTrans" cxnId="{371B0DB7-FA43-4BE4-9382-E2390029129C}">
      <dgm:prSet/>
      <dgm:spPr/>
      <dgm:t>
        <a:bodyPr/>
        <a:lstStyle/>
        <a:p>
          <a:endParaRPr lang="fr-FR"/>
        </a:p>
      </dgm:t>
    </dgm:pt>
    <dgm:pt modelId="{A61E131D-E740-4114-9C69-C6030B24E2BF}" type="sibTrans" cxnId="{371B0DB7-FA43-4BE4-9382-E2390029129C}">
      <dgm:prSet/>
      <dgm:spPr/>
      <dgm:t>
        <a:bodyPr/>
        <a:lstStyle/>
        <a:p>
          <a:endParaRPr lang="fr-FR"/>
        </a:p>
      </dgm:t>
    </dgm:pt>
    <dgm:pt modelId="{45014F44-FC0A-46DF-8DAA-C64F4078D86F}">
      <dgm:prSet custT="1"/>
      <dgm:spPr/>
      <dgm:t>
        <a:bodyPr/>
        <a:lstStyle/>
        <a:p>
          <a:endParaRPr lang="fr-FR" sz="22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1BA7515-9F75-434E-BAD7-0D832CF52B0D}" type="parTrans" cxnId="{DD0186F6-0824-4DFE-91E2-57FD5A08C9E4}">
      <dgm:prSet/>
      <dgm:spPr/>
      <dgm:t>
        <a:bodyPr/>
        <a:lstStyle/>
        <a:p>
          <a:endParaRPr lang="fr-FR"/>
        </a:p>
      </dgm:t>
    </dgm:pt>
    <dgm:pt modelId="{A135B61A-10FF-46AF-AEBD-EEEA667998EA}" type="sibTrans" cxnId="{DD0186F6-0824-4DFE-91E2-57FD5A08C9E4}">
      <dgm:prSet/>
      <dgm:spPr/>
      <dgm:t>
        <a:bodyPr/>
        <a:lstStyle/>
        <a:p>
          <a:endParaRPr lang="fr-FR"/>
        </a:p>
      </dgm:t>
    </dgm:pt>
    <dgm:pt modelId="{FEC62ADC-C7B3-494F-9E0D-3799DFB822FF}">
      <dgm:prSet phldrT="[Texte]" custT="1"/>
      <dgm:spPr/>
      <dgm:t>
        <a:bodyPr/>
        <a:lstStyle/>
        <a:p>
          <a:endParaRPr lang="fr-FR" sz="22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D173277E-3EB8-4A13-B85A-51E08874DB2F}" type="parTrans" cxnId="{8C6C610E-73B0-495A-BB19-C2052B8DBDA7}">
      <dgm:prSet/>
      <dgm:spPr/>
      <dgm:t>
        <a:bodyPr/>
        <a:lstStyle/>
        <a:p>
          <a:endParaRPr lang="fr-FR"/>
        </a:p>
      </dgm:t>
    </dgm:pt>
    <dgm:pt modelId="{C92FCF0A-06DD-4E3B-9167-0AF4CCE9D868}" type="sibTrans" cxnId="{8C6C610E-73B0-495A-BB19-C2052B8DBDA7}">
      <dgm:prSet/>
      <dgm:spPr/>
      <dgm:t>
        <a:bodyPr/>
        <a:lstStyle/>
        <a:p>
          <a:endParaRPr lang="fr-FR"/>
        </a:p>
      </dgm:t>
    </dgm:pt>
    <dgm:pt modelId="{2CB4722F-F2E0-4F06-9E47-E18BB0B80E1A}">
      <dgm:prSet custT="1"/>
      <dgm:spPr/>
      <dgm:t>
        <a:bodyPr/>
        <a:lstStyle/>
        <a:p>
          <a:r>
            <a:rPr lang="fr-FR" sz="2600" dirty="0" smtClean="0">
              <a:latin typeface="Arial Narrow" panose="020B0606020202030204" pitchFamily="34" charset="0"/>
              <a:cs typeface="Calibri Light" panose="020F0302020204030204" pitchFamily="34" charset="0"/>
            </a:rPr>
            <a:t>Professionnels de santé : </a:t>
          </a:r>
          <a:r>
            <a:rPr lang="fr-FR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Calibri Light" panose="020F0302020204030204" pitchFamily="34" charset="0"/>
            </a:rPr>
            <a:t>méconnaissance de la santé-travail </a:t>
          </a:r>
          <a:endParaRPr lang="fr-FR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cs typeface="Calibri Light" panose="020F0302020204030204" pitchFamily="34" charset="0"/>
          </a:endParaRPr>
        </a:p>
      </dgm:t>
    </dgm:pt>
    <dgm:pt modelId="{07130281-4F76-456D-A3F3-2E34061DE505}" type="sibTrans" cxnId="{6C958128-F733-480E-823D-8E7F4AB143A8}">
      <dgm:prSet/>
      <dgm:spPr/>
      <dgm:t>
        <a:bodyPr/>
        <a:lstStyle/>
        <a:p>
          <a:endParaRPr lang="fr-FR"/>
        </a:p>
      </dgm:t>
    </dgm:pt>
    <dgm:pt modelId="{E2F39079-0311-42A0-A5BB-6E25809FC7B1}" type="parTrans" cxnId="{6C958128-F733-480E-823D-8E7F4AB143A8}">
      <dgm:prSet/>
      <dgm:spPr/>
      <dgm:t>
        <a:bodyPr/>
        <a:lstStyle/>
        <a:p>
          <a:endParaRPr lang="fr-FR"/>
        </a:p>
      </dgm:t>
    </dgm:pt>
    <dgm:pt modelId="{61612F1E-2A57-401D-874C-67E3DE19D5D1}">
      <dgm:prSet custT="1"/>
      <dgm:spPr/>
      <dgm:t>
        <a:bodyPr/>
        <a:lstStyle/>
        <a:p>
          <a:r>
            <a:rPr lang="fr-FR" sz="2100" dirty="0" smtClean="0">
              <a:latin typeface="Arial Narrow" panose="020B0606020202030204" pitchFamily="34" charset="0"/>
            </a:rPr>
            <a:t>Informer sur la déclaration de </a:t>
          </a:r>
          <a:r>
            <a:rPr lang="fr-FR" sz="2100" b="1" dirty="0" smtClean="0">
              <a:latin typeface="Arial Narrow" panose="020B0606020202030204" pitchFamily="34" charset="0"/>
            </a:rPr>
            <a:t>maladies professionnelles </a:t>
          </a:r>
          <a:r>
            <a:rPr lang="fr-FR" sz="2100" dirty="0" smtClean="0">
              <a:latin typeface="Arial Narrow" panose="020B0606020202030204" pitchFamily="34" charset="0"/>
            </a:rPr>
            <a:t>et en favoriser un dépistage précoce</a:t>
          </a:r>
          <a:endParaRPr lang="fr-FR" sz="2100" dirty="0">
            <a:latin typeface="Arial Narrow" panose="020B0606020202030204" pitchFamily="34" charset="0"/>
          </a:endParaRPr>
        </a:p>
      </dgm:t>
    </dgm:pt>
    <dgm:pt modelId="{96102EC9-2172-4ED2-8CCE-E4A741024DD3}" type="parTrans" cxnId="{56D57ADC-2D8C-4639-8EF4-E3D100C24A80}">
      <dgm:prSet/>
      <dgm:spPr/>
      <dgm:t>
        <a:bodyPr/>
        <a:lstStyle/>
        <a:p>
          <a:endParaRPr lang="fr-FR"/>
        </a:p>
      </dgm:t>
    </dgm:pt>
    <dgm:pt modelId="{6D4BE204-B308-4DE9-B5F4-250660011469}" type="sibTrans" cxnId="{56D57ADC-2D8C-4639-8EF4-E3D100C24A80}">
      <dgm:prSet/>
      <dgm:spPr/>
      <dgm:t>
        <a:bodyPr/>
        <a:lstStyle/>
        <a:p>
          <a:endParaRPr lang="fr-FR"/>
        </a:p>
      </dgm:t>
    </dgm:pt>
    <dgm:pt modelId="{917BC95A-9FEB-4761-994A-CEFCCC92A7E8}" type="pres">
      <dgm:prSet presAssocID="{3277A60A-B145-4DFA-BB0A-11C49411797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9C06475D-AC96-44C7-9D25-328FA7DD4F2C}" type="pres">
      <dgm:prSet presAssocID="{65B3EEE6-AFCA-478C-A745-17927C2D20D0}" presName="linNode" presStyleCnt="0"/>
      <dgm:spPr/>
      <dgm:t>
        <a:bodyPr/>
        <a:lstStyle/>
        <a:p>
          <a:endParaRPr lang="fr-FR"/>
        </a:p>
      </dgm:t>
    </dgm:pt>
    <dgm:pt modelId="{519D1F0F-389D-4216-ACE7-FE789B9A55CC}" type="pres">
      <dgm:prSet presAssocID="{65B3EEE6-AFCA-478C-A745-17927C2D20D0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9CB498-1300-42F7-AC04-725B361EC9FF}" type="pres">
      <dgm:prSet presAssocID="{65B3EEE6-AFCA-478C-A745-17927C2D20D0}" presName="childShp" presStyleLbl="bgAccFollowNode1" presStyleIdx="0" presStyleCnt="3" custScaleX="100000" custScale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6B547E-3DF1-48D6-A741-ACE3EE310DE1}" type="pres">
      <dgm:prSet presAssocID="{A54CA582-35A1-48B8-8ED6-566C030C4886}" presName="spacing" presStyleCnt="0"/>
      <dgm:spPr/>
      <dgm:t>
        <a:bodyPr/>
        <a:lstStyle/>
        <a:p>
          <a:endParaRPr lang="fr-FR"/>
        </a:p>
      </dgm:t>
    </dgm:pt>
    <dgm:pt modelId="{BDB37C2E-0D75-4DE0-84DE-F3FC6B764132}" type="pres">
      <dgm:prSet presAssocID="{2CB4722F-F2E0-4F06-9E47-E18BB0B80E1A}" presName="linNode" presStyleCnt="0"/>
      <dgm:spPr/>
      <dgm:t>
        <a:bodyPr/>
        <a:lstStyle/>
        <a:p>
          <a:endParaRPr lang="fr-FR"/>
        </a:p>
      </dgm:t>
    </dgm:pt>
    <dgm:pt modelId="{3ECFECA4-0B7F-4A7D-9225-6CA75494D8DE}" type="pres">
      <dgm:prSet presAssocID="{2CB4722F-F2E0-4F06-9E47-E18BB0B80E1A}" presName="parentShp" presStyleLbl="node1" presStyleIdx="1" presStyleCnt="3" custLinFactNeighborX="35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306CCF-EE5A-48D9-8125-4BCA4C1C5ECE}" type="pres">
      <dgm:prSet presAssocID="{2CB4722F-F2E0-4F06-9E47-E18BB0B80E1A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8ECD84-C433-466F-887F-CED29F182BC8}" type="pres">
      <dgm:prSet presAssocID="{07130281-4F76-456D-A3F3-2E34061DE505}" presName="spacing" presStyleCnt="0"/>
      <dgm:spPr/>
      <dgm:t>
        <a:bodyPr/>
        <a:lstStyle/>
        <a:p>
          <a:endParaRPr lang="fr-FR"/>
        </a:p>
      </dgm:t>
    </dgm:pt>
    <dgm:pt modelId="{99B0FEC0-1657-4B8F-BE02-76CD5267242B}" type="pres">
      <dgm:prSet presAssocID="{A03BD6CA-7753-4551-81BA-492533038B6F}" presName="linNode" presStyleCnt="0"/>
      <dgm:spPr/>
      <dgm:t>
        <a:bodyPr/>
        <a:lstStyle/>
        <a:p>
          <a:endParaRPr lang="fr-FR"/>
        </a:p>
      </dgm:t>
    </dgm:pt>
    <dgm:pt modelId="{FFC6A566-8B95-4A65-A85A-320D2827DBDB}" type="pres">
      <dgm:prSet presAssocID="{A03BD6CA-7753-4551-81BA-492533038B6F}" presName="parentShp" presStyleLbl="node1" presStyleIdx="2" presStyleCnt="3" custScaleX="100000" custScale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0B53AC-3396-4AEB-8057-D4E07B788FB6}" type="pres">
      <dgm:prSet presAssocID="{A03BD6CA-7753-4551-81BA-492533038B6F}" presName="childShp" presStyleLbl="bgAccFollowNode1" presStyleIdx="2" presStyleCnt="3" custScaleX="100000" custScale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7C83BE5-EFFE-485E-ACA6-69F29DB2C906}" type="presOf" srcId="{FEC62ADC-C7B3-494F-9E0D-3799DFB822FF}" destId="{F69CB498-1300-42F7-AC04-725B361EC9FF}" srcOrd="0" destOrd="0" presId="urn:microsoft.com/office/officeart/2005/8/layout/vList6"/>
    <dgm:cxn modelId="{10FAD9A6-FECD-4012-9C2D-769776196C3E}" type="presOf" srcId="{61612F1E-2A57-401D-874C-67E3DE19D5D1}" destId="{BF306CCF-EE5A-48D9-8125-4BCA4C1C5ECE}" srcOrd="0" destOrd="1" presId="urn:microsoft.com/office/officeart/2005/8/layout/vList6"/>
    <dgm:cxn modelId="{162C31E9-BD18-4C55-8E24-590888948D40}" srcId="{A03BD6CA-7753-4551-81BA-492533038B6F}" destId="{05EA4EDB-4029-4880-9246-43CFC1859FC7}" srcOrd="1" destOrd="0" parTransId="{31DC8EDA-32C1-4DF2-92AF-7CB3C4E833DB}" sibTransId="{959BCC51-AE22-4F4B-9406-D53DAE5A242D}"/>
    <dgm:cxn modelId="{56D57ADC-2D8C-4639-8EF4-E3D100C24A80}" srcId="{2CB4722F-F2E0-4F06-9E47-E18BB0B80E1A}" destId="{61612F1E-2A57-401D-874C-67E3DE19D5D1}" srcOrd="1" destOrd="0" parTransId="{96102EC9-2172-4ED2-8CCE-E4A741024DD3}" sibTransId="{6D4BE204-B308-4DE9-B5F4-250660011469}"/>
    <dgm:cxn modelId="{69A8EC33-6DD9-4E09-BAAA-8BE6A3C7B3BF}" srcId="{3277A60A-B145-4DFA-BB0A-11C49411797E}" destId="{65B3EEE6-AFCA-478C-A745-17927C2D20D0}" srcOrd="0" destOrd="0" parTransId="{50C2DA1E-3889-4C42-92E6-C68A215B2A70}" sibTransId="{A54CA582-35A1-48B8-8ED6-566C030C4886}"/>
    <dgm:cxn modelId="{E97A0E2C-B75F-4175-B821-552DD2D33896}" srcId="{2CB4722F-F2E0-4F06-9E47-E18BB0B80E1A}" destId="{BB7F7D82-80B6-4FC1-BF5B-949AEFFBAEC2}" srcOrd="0" destOrd="0" parTransId="{3A9B3CC7-3819-4A5D-A9ED-C5A42215C940}" sibTransId="{9E22EEFA-8789-4C22-A7A1-8B92C6558B71}"/>
    <dgm:cxn modelId="{5D9E3EA7-410B-4626-8E20-D0B7A96FD9F5}" type="presOf" srcId="{45014F44-FC0A-46DF-8DAA-C64F4078D86F}" destId="{000B53AC-3396-4AEB-8057-D4E07B788FB6}" srcOrd="0" destOrd="0" presId="urn:microsoft.com/office/officeart/2005/8/layout/vList6"/>
    <dgm:cxn modelId="{6D4FFD5B-37F9-4B6D-9B42-AF01693896F0}" srcId="{3277A60A-B145-4DFA-BB0A-11C49411797E}" destId="{A03BD6CA-7753-4551-81BA-492533038B6F}" srcOrd="2" destOrd="0" parTransId="{7F57E337-DEC7-4F6F-8C24-CCC6694888B0}" sibTransId="{3A7C86CE-FC44-40CE-BFB5-8195E4FA750E}"/>
    <dgm:cxn modelId="{DD0186F6-0824-4DFE-91E2-57FD5A08C9E4}" srcId="{A03BD6CA-7753-4551-81BA-492533038B6F}" destId="{45014F44-FC0A-46DF-8DAA-C64F4078D86F}" srcOrd="0" destOrd="0" parTransId="{B1BA7515-9F75-434E-BAD7-0D832CF52B0D}" sibTransId="{A135B61A-10FF-46AF-AEBD-EEEA667998EA}"/>
    <dgm:cxn modelId="{6806FCDF-4863-4FC2-99F8-6952AF86EAD6}" type="presOf" srcId="{BB7F7D82-80B6-4FC1-BF5B-949AEFFBAEC2}" destId="{BF306CCF-EE5A-48D9-8125-4BCA4C1C5ECE}" srcOrd="0" destOrd="0" presId="urn:microsoft.com/office/officeart/2005/8/layout/vList6"/>
    <dgm:cxn modelId="{6C958128-F733-480E-823D-8E7F4AB143A8}" srcId="{3277A60A-B145-4DFA-BB0A-11C49411797E}" destId="{2CB4722F-F2E0-4F06-9E47-E18BB0B80E1A}" srcOrd="1" destOrd="0" parTransId="{E2F39079-0311-42A0-A5BB-6E25809FC7B1}" sibTransId="{07130281-4F76-456D-A3F3-2E34061DE505}"/>
    <dgm:cxn modelId="{9D034C09-7965-4008-B841-B61EDB5E867A}" type="presOf" srcId="{A03BD6CA-7753-4551-81BA-492533038B6F}" destId="{FFC6A566-8B95-4A65-A85A-320D2827DBDB}" srcOrd="0" destOrd="0" presId="urn:microsoft.com/office/officeart/2005/8/layout/vList6"/>
    <dgm:cxn modelId="{F99B482C-FFD1-432C-9E4C-C35A554429E7}" type="presOf" srcId="{2CB4722F-F2E0-4F06-9E47-E18BB0B80E1A}" destId="{3ECFECA4-0B7F-4A7D-9225-6CA75494D8DE}" srcOrd="0" destOrd="0" presId="urn:microsoft.com/office/officeart/2005/8/layout/vList6"/>
    <dgm:cxn modelId="{90E34F88-1BD5-46F9-A355-76DB47B965E1}" type="presOf" srcId="{65B3EEE6-AFCA-478C-A745-17927C2D20D0}" destId="{519D1F0F-389D-4216-ACE7-FE789B9A55CC}" srcOrd="0" destOrd="0" presId="urn:microsoft.com/office/officeart/2005/8/layout/vList6"/>
    <dgm:cxn modelId="{8C6C610E-73B0-495A-BB19-C2052B8DBDA7}" srcId="{65B3EEE6-AFCA-478C-A745-17927C2D20D0}" destId="{FEC62ADC-C7B3-494F-9E0D-3799DFB822FF}" srcOrd="0" destOrd="0" parTransId="{D173277E-3EB8-4A13-B85A-51E08874DB2F}" sibTransId="{C92FCF0A-06DD-4E3B-9167-0AF4CCE9D868}"/>
    <dgm:cxn modelId="{D0FFFA3E-41B2-432A-8733-ED27EF609810}" type="presOf" srcId="{0C85DC50-DA12-4833-B229-650D54BF5CB6}" destId="{F69CB498-1300-42F7-AC04-725B361EC9FF}" srcOrd="0" destOrd="1" presId="urn:microsoft.com/office/officeart/2005/8/layout/vList6"/>
    <dgm:cxn modelId="{18B216FB-BEBE-4810-B53F-F9A99C297597}" type="presOf" srcId="{3277A60A-B145-4DFA-BB0A-11C49411797E}" destId="{917BC95A-9FEB-4761-994A-CEFCCC92A7E8}" srcOrd="0" destOrd="0" presId="urn:microsoft.com/office/officeart/2005/8/layout/vList6"/>
    <dgm:cxn modelId="{371B0DB7-FA43-4BE4-9382-E2390029129C}" srcId="{65B3EEE6-AFCA-478C-A745-17927C2D20D0}" destId="{0C85DC50-DA12-4833-B229-650D54BF5CB6}" srcOrd="1" destOrd="0" parTransId="{535541A1-DD8D-4A66-9E2E-EDB08007000C}" sibTransId="{A61E131D-E740-4114-9C69-C6030B24E2BF}"/>
    <dgm:cxn modelId="{2A68BB79-8024-4F54-9065-94CFE0D01C8B}" type="presOf" srcId="{05EA4EDB-4029-4880-9246-43CFC1859FC7}" destId="{000B53AC-3396-4AEB-8057-D4E07B788FB6}" srcOrd="0" destOrd="1" presId="urn:microsoft.com/office/officeart/2005/8/layout/vList6"/>
    <dgm:cxn modelId="{E80EC563-2A45-4083-B0D4-912F9B8382C8}" type="presParOf" srcId="{917BC95A-9FEB-4761-994A-CEFCCC92A7E8}" destId="{9C06475D-AC96-44C7-9D25-328FA7DD4F2C}" srcOrd="0" destOrd="0" presId="urn:microsoft.com/office/officeart/2005/8/layout/vList6"/>
    <dgm:cxn modelId="{76E80C1F-7F45-4D55-921F-9FA91FDE91F0}" type="presParOf" srcId="{9C06475D-AC96-44C7-9D25-328FA7DD4F2C}" destId="{519D1F0F-389D-4216-ACE7-FE789B9A55CC}" srcOrd="0" destOrd="0" presId="urn:microsoft.com/office/officeart/2005/8/layout/vList6"/>
    <dgm:cxn modelId="{530263F6-6259-4D54-8F68-468D96A8198A}" type="presParOf" srcId="{9C06475D-AC96-44C7-9D25-328FA7DD4F2C}" destId="{F69CB498-1300-42F7-AC04-725B361EC9FF}" srcOrd="1" destOrd="0" presId="urn:microsoft.com/office/officeart/2005/8/layout/vList6"/>
    <dgm:cxn modelId="{05A75F6C-09B6-4C02-8971-5E4CD4000DFB}" type="presParOf" srcId="{917BC95A-9FEB-4761-994A-CEFCCC92A7E8}" destId="{E36B547E-3DF1-48D6-A741-ACE3EE310DE1}" srcOrd="1" destOrd="0" presId="urn:microsoft.com/office/officeart/2005/8/layout/vList6"/>
    <dgm:cxn modelId="{CABEC6B8-A3D8-430F-B182-C896F4B2F6DD}" type="presParOf" srcId="{917BC95A-9FEB-4761-994A-CEFCCC92A7E8}" destId="{BDB37C2E-0D75-4DE0-84DE-F3FC6B764132}" srcOrd="2" destOrd="0" presId="urn:microsoft.com/office/officeart/2005/8/layout/vList6"/>
    <dgm:cxn modelId="{01A4E111-D1EC-4EEA-8625-481119474E3C}" type="presParOf" srcId="{BDB37C2E-0D75-4DE0-84DE-F3FC6B764132}" destId="{3ECFECA4-0B7F-4A7D-9225-6CA75494D8DE}" srcOrd="0" destOrd="0" presId="urn:microsoft.com/office/officeart/2005/8/layout/vList6"/>
    <dgm:cxn modelId="{09BC8C2E-AED6-4836-87E7-21E76017204E}" type="presParOf" srcId="{BDB37C2E-0D75-4DE0-84DE-F3FC6B764132}" destId="{BF306CCF-EE5A-48D9-8125-4BCA4C1C5ECE}" srcOrd="1" destOrd="0" presId="urn:microsoft.com/office/officeart/2005/8/layout/vList6"/>
    <dgm:cxn modelId="{C999728E-995E-4E55-A3F9-FC357FFCE7A6}" type="presParOf" srcId="{917BC95A-9FEB-4761-994A-CEFCCC92A7E8}" destId="{748ECD84-C433-466F-887F-CED29F182BC8}" srcOrd="3" destOrd="0" presId="urn:microsoft.com/office/officeart/2005/8/layout/vList6"/>
    <dgm:cxn modelId="{B27B0638-B00D-4B4A-8D4F-E966756EEBD4}" type="presParOf" srcId="{917BC95A-9FEB-4761-994A-CEFCCC92A7E8}" destId="{99B0FEC0-1657-4B8F-BE02-76CD5267242B}" srcOrd="4" destOrd="0" presId="urn:microsoft.com/office/officeart/2005/8/layout/vList6"/>
    <dgm:cxn modelId="{A23F7B56-C192-40B1-AC58-9C74E5A4BBFE}" type="presParOf" srcId="{99B0FEC0-1657-4B8F-BE02-76CD5267242B}" destId="{FFC6A566-8B95-4A65-A85A-320D2827DBDB}" srcOrd="0" destOrd="0" presId="urn:microsoft.com/office/officeart/2005/8/layout/vList6"/>
    <dgm:cxn modelId="{B385653D-6128-47EE-8435-462AA659D1A0}" type="presParOf" srcId="{99B0FEC0-1657-4B8F-BE02-76CD5267242B}" destId="{000B53AC-3396-4AEB-8057-D4E07B788FB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7579B6-CD2F-4703-ABDC-5EC6524380B9}" type="doc">
      <dgm:prSet loTypeId="urn:microsoft.com/office/officeart/2005/8/layout/pList2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F440C0D6-3F04-41D9-948B-A409D78C07A3}">
      <dgm:prSet phldrT="[Texte]" custT="1"/>
      <dgm:spPr>
        <a:noFill/>
        <a:ln>
          <a:solidFill>
            <a:srgbClr val="000066"/>
          </a:solidFill>
        </a:ln>
      </dgm:spPr>
      <dgm:t>
        <a:bodyPr/>
        <a:lstStyle/>
        <a:p>
          <a:endParaRPr lang="fr-FR" sz="2400" dirty="0" smtClean="0">
            <a:latin typeface="Arial Narrow" panose="020B0606020202030204" pitchFamily="34" charset="0"/>
            <a:cs typeface="Calibri Light" panose="020F0302020204030204" pitchFamily="34" charset="0"/>
          </a:endParaRPr>
        </a:p>
        <a:p>
          <a:r>
            <a:rPr lang="fr-FR" sz="2400" dirty="0" smtClean="0">
              <a:latin typeface="Arial Narrow" panose="020B0606020202030204" pitchFamily="34" charset="0"/>
              <a:cs typeface="Calibri Light" panose="020F0302020204030204" pitchFamily="34" charset="0"/>
            </a:rPr>
            <a:t>Un </a:t>
          </a:r>
          <a:r>
            <a: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Calibri Light" panose="020F0302020204030204" pitchFamily="34" charset="0"/>
            </a:rPr>
            <a:t>groupe de travail </a:t>
          </a:r>
          <a:r>
            <a:rPr lang="fr-FR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Calibri Light" panose="020F0302020204030204" pitchFamily="34" charset="0"/>
            </a:rPr>
            <a:t>pluridisciplinaire</a:t>
          </a:r>
          <a:endParaRPr lang="fr-FR" sz="2400" b="0" dirty="0">
            <a:latin typeface="Arial Narrow" panose="020B0606020202030204" pitchFamily="34" charset="0"/>
            <a:cs typeface="Calibri Light" panose="020F0302020204030204" pitchFamily="34" charset="0"/>
          </a:endParaRPr>
        </a:p>
      </dgm:t>
    </dgm:pt>
    <dgm:pt modelId="{A224B9AC-17AD-42DD-AC75-E049550C2C18}" type="parTrans" cxnId="{85CEDD48-C2E5-41F3-AFB4-0DCC14D9F3FE}">
      <dgm:prSet/>
      <dgm:spPr/>
      <dgm:t>
        <a:bodyPr/>
        <a:lstStyle/>
        <a:p>
          <a:endParaRPr lang="fr-FR"/>
        </a:p>
      </dgm:t>
    </dgm:pt>
    <dgm:pt modelId="{77EA528A-F40A-4338-A430-D26569419B12}" type="sibTrans" cxnId="{85CEDD48-C2E5-41F3-AFB4-0DCC14D9F3FE}">
      <dgm:prSet/>
      <dgm:spPr/>
      <dgm:t>
        <a:bodyPr/>
        <a:lstStyle/>
        <a:p>
          <a:endParaRPr lang="fr-FR"/>
        </a:p>
      </dgm:t>
    </dgm:pt>
    <dgm:pt modelId="{35BB21DA-7EBF-4951-84E5-4BF0478B1FE5}">
      <dgm:prSet phldrT="[Texte]" custT="1"/>
      <dgm:spPr>
        <a:noFill/>
        <a:ln>
          <a:solidFill>
            <a:srgbClr val="000066"/>
          </a:solidFill>
        </a:ln>
      </dgm:spPr>
      <dgm:t>
        <a:bodyPr/>
        <a:lstStyle/>
        <a:p>
          <a:endParaRPr lang="fr-FR" sz="2400" dirty="0" smtClean="0">
            <a:latin typeface="Arial Narrow" panose="020B0606020202030204" pitchFamily="34" charset="0"/>
            <a:cs typeface="Calibri Light" panose="020F0302020204030204" pitchFamily="34" charset="0"/>
          </a:endParaRPr>
        </a:p>
        <a:p>
          <a:r>
            <a:rPr lang="fr-FR" sz="2400" dirty="0" smtClean="0">
              <a:latin typeface="Arial Narrow" panose="020B0606020202030204" pitchFamily="34" charset="0"/>
              <a:cs typeface="Calibri Light" panose="020F0302020204030204" pitchFamily="34" charset="0"/>
            </a:rPr>
            <a:t>Des </a:t>
          </a:r>
          <a:r>
            <a: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Calibri Light" panose="020F0302020204030204" pitchFamily="34" charset="0"/>
            </a:rPr>
            <a:t>formations </a:t>
          </a:r>
          <a:r>
            <a:rPr lang="fr-FR" sz="2400" dirty="0" smtClean="0">
              <a:latin typeface="Arial Narrow" panose="020B0606020202030204" pitchFamily="34" charset="0"/>
              <a:cs typeface="Calibri Light" panose="020F0302020204030204" pitchFamily="34" charset="0"/>
            </a:rPr>
            <a:t>et des </a:t>
          </a:r>
          <a:r>
            <a: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Calibri Light" panose="020F0302020204030204" pitchFamily="34" charset="0"/>
            </a:rPr>
            <a:t>séances d’information </a:t>
          </a:r>
          <a:r>
            <a:rPr lang="fr-FR" sz="2400" dirty="0" smtClean="0">
              <a:latin typeface="Arial Narrow" panose="020B0606020202030204" pitchFamily="34" charset="0"/>
              <a:cs typeface="Calibri Light" panose="020F0302020204030204" pitchFamily="34" charset="0"/>
            </a:rPr>
            <a:t>pour les professionnels de santé</a:t>
          </a:r>
        </a:p>
      </dgm:t>
    </dgm:pt>
    <dgm:pt modelId="{FB861A76-D14E-465C-B1E8-4238333D8BD3}" type="parTrans" cxnId="{AFF2685C-FA56-4307-8914-B13AAC07CE3C}">
      <dgm:prSet/>
      <dgm:spPr/>
      <dgm:t>
        <a:bodyPr/>
        <a:lstStyle/>
        <a:p>
          <a:endParaRPr lang="fr-FR"/>
        </a:p>
      </dgm:t>
    </dgm:pt>
    <dgm:pt modelId="{A0DC8FCD-AC2D-42FF-9A2A-95721347B3ED}" type="sibTrans" cxnId="{AFF2685C-FA56-4307-8914-B13AAC07CE3C}">
      <dgm:prSet/>
      <dgm:spPr/>
      <dgm:t>
        <a:bodyPr/>
        <a:lstStyle/>
        <a:p>
          <a:endParaRPr lang="fr-FR"/>
        </a:p>
      </dgm:t>
    </dgm:pt>
    <dgm:pt modelId="{4D8DBB6B-5F75-4086-B387-AC20A58C93AD}">
      <dgm:prSet phldrT="[Texte]" custT="1"/>
      <dgm:spPr>
        <a:noFill/>
        <a:ln>
          <a:solidFill>
            <a:srgbClr val="000066"/>
          </a:solidFill>
        </a:ln>
      </dgm:spPr>
      <dgm:t>
        <a:bodyPr/>
        <a:lstStyle/>
        <a:p>
          <a:endParaRPr lang="fr-FR" sz="2400" dirty="0" smtClean="0">
            <a:latin typeface="Arial Narrow" panose="020B0606020202030204" pitchFamily="34" charset="0"/>
            <a:cs typeface="Calibri Light" panose="020F0302020204030204" pitchFamily="34" charset="0"/>
          </a:endParaRPr>
        </a:p>
        <a:p>
          <a:r>
            <a:rPr lang="fr-FR" sz="2400" dirty="0" smtClean="0">
              <a:latin typeface="Arial Narrow" panose="020B0606020202030204" pitchFamily="34" charset="0"/>
              <a:cs typeface="Calibri Light" panose="020F0302020204030204" pitchFamily="34" charset="0"/>
            </a:rPr>
            <a:t>Un site internet en accès libre </a:t>
          </a:r>
          <a:r>
            <a: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Calibri Light" panose="020F0302020204030204" pitchFamily="34" charset="0"/>
            </a:rPr>
            <a:t>www.sistepaca.org</a:t>
          </a:r>
          <a:endParaRPr lang="fr-FR" sz="2400" dirty="0" smtClean="0">
            <a:latin typeface="Arial Narrow" panose="020B0606020202030204" pitchFamily="34" charset="0"/>
            <a:cs typeface="Calibri Light" panose="020F0302020204030204" pitchFamily="34" charset="0"/>
          </a:endParaRPr>
        </a:p>
      </dgm:t>
    </dgm:pt>
    <dgm:pt modelId="{FC83CA88-4926-4CF6-AF28-42CEBA8466E2}" type="sibTrans" cxnId="{30A30C4A-EC36-43DE-81FE-3A51B6B8585C}">
      <dgm:prSet/>
      <dgm:spPr/>
      <dgm:t>
        <a:bodyPr/>
        <a:lstStyle/>
        <a:p>
          <a:endParaRPr lang="fr-FR"/>
        </a:p>
      </dgm:t>
    </dgm:pt>
    <dgm:pt modelId="{0DDDB39C-75FB-4F58-8814-9F828DAD9342}" type="parTrans" cxnId="{30A30C4A-EC36-43DE-81FE-3A51B6B8585C}">
      <dgm:prSet/>
      <dgm:spPr/>
      <dgm:t>
        <a:bodyPr/>
        <a:lstStyle/>
        <a:p>
          <a:endParaRPr lang="fr-FR"/>
        </a:p>
      </dgm:t>
    </dgm:pt>
    <dgm:pt modelId="{25E03DE0-BB58-4CDF-86F5-DCE79BC987DA}" type="pres">
      <dgm:prSet presAssocID="{387579B6-CD2F-4703-ABDC-5EC6524380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2753169-3219-40E7-99FA-D6A2F38C1B34}" type="pres">
      <dgm:prSet presAssocID="{387579B6-CD2F-4703-ABDC-5EC6524380B9}" presName="bkgdShp" presStyleLbl="alignAccFollowNode1" presStyleIdx="0" presStyleCnt="1" custLinFactNeighborY="0"/>
      <dgm:spPr>
        <a:noFill/>
        <a:ln w="3175">
          <a:solidFill>
            <a:srgbClr val="00355F">
              <a:alpha val="90000"/>
            </a:srgbClr>
          </a:solidFill>
        </a:ln>
      </dgm:spPr>
      <dgm:t>
        <a:bodyPr/>
        <a:lstStyle/>
        <a:p>
          <a:endParaRPr lang="fr-FR"/>
        </a:p>
      </dgm:t>
    </dgm:pt>
    <dgm:pt modelId="{D877861E-4326-429E-9F76-31CF2F8DF3FC}" type="pres">
      <dgm:prSet presAssocID="{387579B6-CD2F-4703-ABDC-5EC6524380B9}" presName="linComp" presStyleCnt="0"/>
      <dgm:spPr/>
      <dgm:t>
        <a:bodyPr/>
        <a:lstStyle/>
        <a:p>
          <a:endParaRPr lang="fr-FR"/>
        </a:p>
      </dgm:t>
    </dgm:pt>
    <dgm:pt modelId="{903619CF-702B-49F9-AB04-A284984E045D}" type="pres">
      <dgm:prSet presAssocID="{F440C0D6-3F04-41D9-948B-A409D78C07A3}" presName="compNode" presStyleCnt="0"/>
      <dgm:spPr/>
      <dgm:t>
        <a:bodyPr/>
        <a:lstStyle/>
        <a:p>
          <a:endParaRPr lang="fr-FR"/>
        </a:p>
      </dgm:t>
    </dgm:pt>
    <dgm:pt modelId="{75398FF0-0535-459E-AA2F-7D2B4834BC17}" type="pres">
      <dgm:prSet presAssocID="{F440C0D6-3F04-41D9-948B-A409D78C07A3}" presName="node" presStyleLbl="node1" presStyleIdx="0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6F6A10-1C40-4338-99D3-8A847E6A751F}" type="pres">
      <dgm:prSet presAssocID="{F440C0D6-3F04-41D9-948B-A409D78C07A3}" presName="invisiNode" presStyleLbl="node1" presStyleIdx="0" presStyleCnt="3"/>
      <dgm:spPr/>
      <dgm:t>
        <a:bodyPr/>
        <a:lstStyle/>
        <a:p>
          <a:endParaRPr lang="fr-FR"/>
        </a:p>
      </dgm:t>
    </dgm:pt>
    <dgm:pt modelId="{E9305546-AADA-4E35-A15B-ACAC8541CDBF}" type="pres">
      <dgm:prSet presAssocID="{F440C0D6-3F04-41D9-948B-A409D78C07A3}" presName="imagNode" presStyleLbl="fgImgPlace1" presStyleIdx="0" presStyleCnt="3" custLinFactNeighborY="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EE882DA1-76D5-4E69-8850-1AA1E6128A60}" type="pres">
      <dgm:prSet presAssocID="{77EA528A-F40A-4338-A430-D26569419B12}" presName="sibTrans" presStyleLbl="sibTrans2D1" presStyleIdx="0" presStyleCnt="0"/>
      <dgm:spPr/>
      <dgm:t>
        <a:bodyPr/>
        <a:lstStyle/>
        <a:p>
          <a:endParaRPr lang="fr-FR"/>
        </a:p>
      </dgm:t>
    </dgm:pt>
    <dgm:pt modelId="{B83B634F-F3AD-44BD-B85B-4E7744887A7D}" type="pres">
      <dgm:prSet presAssocID="{35BB21DA-7EBF-4951-84E5-4BF0478B1FE5}" presName="compNode" presStyleCnt="0"/>
      <dgm:spPr/>
      <dgm:t>
        <a:bodyPr/>
        <a:lstStyle/>
        <a:p>
          <a:endParaRPr lang="fr-FR"/>
        </a:p>
      </dgm:t>
    </dgm:pt>
    <dgm:pt modelId="{1C6EF5BC-97CF-491A-BB7F-3F4809EE47B6}" type="pres">
      <dgm:prSet presAssocID="{35BB21DA-7EBF-4951-84E5-4BF0478B1FE5}" presName="node" presStyleLbl="node1" presStyleIdx="1" presStyleCnt="3" custLinFactX="15482" custLinFactNeighborX="100000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E1EBE0-FA99-4BDE-BC4E-47211FA1727E}" type="pres">
      <dgm:prSet presAssocID="{35BB21DA-7EBF-4951-84E5-4BF0478B1FE5}" presName="invisiNode" presStyleLbl="node1" presStyleIdx="1" presStyleCnt="3"/>
      <dgm:spPr/>
      <dgm:t>
        <a:bodyPr/>
        <a:lstStyle/>
        <a:p>
          <a:endParaRPr lang="fr-FR"/>
        </a:p>
      </dgm:t>
    </dgm:pt>
    <dgm:pt modelId="{10F188FF-239F-42A7-94EB-79C3B7EF4EC8}" type="pres">
      <dgm:prSet presAssocID="{35BB21DA-7EBF-4951-84E5-4BF0478B1FE5}" presName="imagNode" presStyleLbl="fgImgPlace1" presStyleIdx="1" presStyleCnt="3" custLinFactNeighborX="187" custLinFactNeighborY="-332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35953582-9AC3-4ED3-9A71-B70C992FD5D6}" type="pres">
      <dgm:prSet presAssocID="{A0DC8FCD-AC2D-42FF-9A2A-95721347B3ED}" presName="sibTrans" presStyleLbl="sibTrans2D1" presStyleIdx="0" presStyleCnt="0"/>
      <dgm:spPr/>
      <dgm:t>
        <a:bodyPr/>
        <a:lstStyle/>
        <a:p>
          <a:endParaRPr lang="fr-FR"/>
        </a:p>
      </dgm:t>
    </dgm:pt>
    <dgm:pt modelId="{573A1CB3-F3B1-413E-AD5B-4CE2E17E67F8}" type="pres">
      <dgm:prSet presAssocID="{4D8DBB6B-5F75-4086-B387-AC20A58C93AD}" presName="compNode" presStyleCnt="0"/>
      <dgm:spPr/>
      <dgm:t>
        <a:bodyPr/>
        <a:lstStyle/>
        <a:p>
          <a:endParaRPr lang="fr-FR"/>
        </a:p>
      </dgm:t>
    </dgm:pt>
    <dgm:pt modelId="{FB307E7B-D70A-499D-9548-86B4DC9114F0}" type="pres">
      <dgm:prSet presAssocID="{4D8DBB6B-5F75-4086-B387-AC20A58C93AD}" presName="node" presStyleLbl="node1" presStyleIdx="2" presStyleCnt="3" custLinFactX="-7820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2C6A21-2BEB-40CE-BC97-EDE256FF5AA1}" type="pres">
      <dgm:prSet presAssocID="{4D8DBB6B-5F75-4086-B387-AC20A58C93AD}" presName="invisiNode" presStyleLbl="node1" presStyleIdx="2" presStyleCnt="3"/>
      <dgm:spPr/>
      <dgm:t>
        <a:bodyPr/>
        <a:lstStyle/>
        <a:p>
          <a:endParaRPr lang="fr-FR"/>
        </a:p>
      </dgm:t>
    </dgm:pt>
    <dgm:pt modelId="{529FC89E-6FD9-4C97-9B15-2FC61F32B4F3}" type="pres">
      <dgm:prSet presAssocID="{4D8DBB6B-5F75-4086-B387-AC20A58C93AD}" presName="imagNode" presStyleLbl="fgImgPlace1" presStyleIdx="2" presStyleCnt="3" custLinFactNeighborX="1587" custLinFactNeighborY="-381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FR"/>
        </a:p>
      </dgm:t>
    </dgm:pt>
  </dgm:ptLst>
  <dgm:cxnLst>
    <dgm:cxn modelId="{8CB79A7E-4C26-4A1D-845B-57CFD2A1BDDB}" type="presOf" srcId="{4D8DBB6B-5F75-4086-B387-AC20A58C93AD}" destId="{FB307E7B-D70A-499D-9548-86B4DC9114F0}" srcOrd="0" destOrd="0" presId="urn:microsoft.com/office/officeart/2005/8/layout/pList2"/>
    <dgm:cxn modelId="{30A30C4A-EC36-43DE-81FE-3A51B6B8585C}" srcId="{387579B6-CD2F-4703-ABDC-5EC6524380B9}" destId="{4D8DBB6B-5F75-4086-B387-AC20A58C93AD}" srcOrd="2" destOrd="0" parTransId="{0DDDB39C-75FB-4F58-8814-9F828DAD9342}" sibTransId="{FC83CA88-4926-4CF6-AF28-42CEBA8466E2}"/>
    <dgm:cxn modelId="{85CEDD48-C2E5-41F3-AFB4-0DCC14D9F3FE}" srcId="{387579B6-CD2F-4703-ABDC-5EC6524380B9}" destId="{F440C0D6-3F04-41D9-948B-A409D78C07A3}" srcOrd="0" destOrd="0" parTransId="{A224B9AC-17AD-42DD-AC75-E049550C2C18}" sibTransId="{77EA528A-F40A-4338-A430-D26569419B12}"/>
    <dgm:cxn modelId="{1B7EA5B1-25B5-4F8C-9395-611E5415BB59}" type="presOf" srcId="{387579B6-CD2F-4703-ABDC-5EC6524380B9}" destId="{25E03DE0-BB58-4CDF-86F5-DCE79BC987DA}" srcOrd="0" destOrd="0" presId="urn:microsoft.com/office/officeart/2005/8/layout/pList2"/>
    <dgm:cxn modelId="{A7F30044-0684-40A7-B8CF-184122D66CFD}" type="presOf" srcId="{A0DC8FCD-AC2D-42FF-9A2A-95721347B3ED}" destId="{35953582-9AC3-4ED3-9A71-B70C992FD5D6}" srcOrd="0" destOrd="0" presId="urn:microsoft.com/office/officeart/2005/8/layout/pList2"/>
    <dgm:cxn modelId="{D0AC1BEC-9319-475E-BB17-3357E58FEE2C}" type="presOf" srcId="{77EA528A-F40A-4338-A430-D26569419B12}" destId="{EE882DA1-76D5-4E69-8850-1AA1E6128A60}" srcOrd="0" destOrd="0" presId="urn:microsoft.com/office/officeart/2005/8/layout/pList2"/>
    <dgm:cxn modelId="{AABE7C92-69DD-4378-8089-BCFF5030DA07}" type="presOf" srcId="{F440C0D6-3F04-41D9-948B-A409D78C07A3}" destId="{75398FF0-0535-459E-AA2F-7D2B4834BC17}" srcOrd="0" destOrd="0" presId="urn:microsoft.com/office/officeart/2005/8/layout/pList2"/>
    <dgm:cxn modelId="{AFF2685C-FA56-4307-8914-B13AAC07CE3C}" srcId="{387579B6-CD2F-4703-ABDC-5EC6524380B9}" destId="{35BB21DA-7EBF-4951-84E5-4BF0478B1FE5}" srcOrd="1" destOrd="0" parTransId="{FB861A76-D14E-465C-B1E8-4238333D8BD3}" sibTransId="{A0DC8FCD-AC2D-42FF-9A2A-95721347B3ED}"/>
    <dgm:cxn modelId="{05D86AF3-E17E-4E0F-9FFD-8E6505521C7B}" type="presOf" srcId="{35BB21DA-7EBF-4951-84E5-4BF0478B1FE5}" destId="{1C6EF5BC-97CF-491A-BB7F-3F4809EE47B6}" srcOrd="0" destOrd="0" presId="urn:microsoft.com/office/officeart/2005/8/layout/pList2"/>
    <dgm:cxn modelId="{689DDE7E-3AE9-4BFE-8365-4FE3714EB77D}" type="presParOf" srcId="{25E03DE0-BB58-4CDF-86F5-DCE79BC987DA}" destId="{A2753169-3219-40E7-99FA-D6A2F38C1B34}" srcOrd="0" destOrd="0" presId="urn:microsoft.com/office/officeart/2005/8/layout/pList2"/>
    <dgm:cxn modelId="{2F7F4FBA-7A7B-40E5-A5D5-4861BBFF6ADA}" type="presParOf" srcId="{25E03DE0-BB58-4CDF-86F5-DCE79BC987DA}" destId="{D877861E-4326-429E-9F76-31CF2F8DF3FC}" srcOrd="1" destOrd="0" presId="urn:microsoft.com/office/officeart/2005/8/layout/pList2"/>
    <dgm:cxn modelId="{FA69522F-4141-489F-92F5-0FDBAF7CC5F8}" type="presParOf" srcId="{D877861E-4326-429E-9F76-31CF2F8DF3FC}" destId="{903619CF-702B-49F9-AB04-A284984E045D}" srcOrd="0" destOrd="0" presId="urn:microsoft.com/office/officeart/2005/8/layout/pList2"/>
    <dgm:cxn modelId="{6D4A6836-6105-4D75-8AF3-941E177BB1AB}" type="presParOf" srcId="{903619CF-702B-49F9-AB04-A284984E045D}" destId="{75398FF0-0535-459E-AA2F-7D2B4834BC17}" srcOrd="0" destOrd="0" presId="urn:microsoft.com/office/officeart/2005/8/layout/pList2"/>
    <dgm:cxn modelId="{05174A7A-97B3-4E7F-8030-77A279561D95}" type="presParOf" srcId="{903619CF-702B-49F9-AB04-A284984E045D}" destId="{916F6A10-1C40-4338-99D3-8A847E6A751F}" srcOrd="1" destOrd="0" presId="urn:microsoft.com/office/officeart/2005/8/layout/pList2"/>
    <dgm:cxn modelId="{1949B00D-8F34-43C9-8601-3F245DE0EDAA}" type="presParOf" srcId="{903619CF-702B-49F9-AB04-A284984E045D}" destId="{E9305546-AADA-4E35-A15B-ACAC8541CDBF}" srcOrd="2" destOrd="0" presId="urn:microsoft.com/office/officeart/2005/8/layout/pList2"/>
    <dgm:cxn modelId="{D39C8D96-4AE7-485E-B4E1-4A6FD43CF958}" type="presParOf" srcId="{D877861E-4326-429E-9F76-31CF2F8DF3FC}" destId="{EE882DA1-76D5-4E69-8850-1AA1E6128A60}" srcOrd="1" destOrd="0" presId="urn:microsoft.com/office/officeart/2005/8/layout/pList2"/>
    <dgm:cxn modelId="{200B84AB-F9E4-41D7-9CA4-56332C881B3C}" type="presParOf" srcId="{D877861E-4326-429E-9F76-31CF2F8DF3FC}" destId="{B83B634F-F3AD-44BD-B85B-4E7744887A7D}" srcOrd="2" destOrd="0" presId="urn:microsoft.com/office/officeart/2005/8/layout/pList2"/>
    <dgm:cxn modelId="{85975C2D-0282-42FB-8204-6CC5EC86DB7D}" type="presParOf" srcId="{B83B634F-F3AD-44BD-B85B-4E7744887A7D}" destId="{1C6EF5BC-97CF-491A-BB7F-3F4809EE47B6}" srcOrd="0" destOrd="0" presId="urn:microsoft.com/office/officeart/2005/8/layout/pList2"/>
    <dgm:cxn modelId="{1587C534-C4E8-4487-BFAD-D49C4C9AAB5C}" type="presParOf" srcId="{B83B634F-F3AD-44BD-B85B-4E7744887A7D}" destId="{1BE1EBE0-FA99-4BDE-BC4E-47211FA1727E}" srcOrd="1" destOrd="0" presId="urn:microsoft.com/office/officeart/2005/8/layout/pList2"/>
    <dgm:cxn modelId="{8487C84C-1ACC-43F0-B412-0C30BD72DC61}" type="presParOf" srcId="{B83B634F-F3AD-44BD-B85B-4E7744887A7D}" destId="{10F188FF-239F-42A7-94EB-79C3B7EF4EC8}" srcOrd="2" destOrd="0" presId="urn:microsoft.com/office/officeart/2005/8/layout/pList2"/>
    <dgm:cxn modelId="{CC4DDCAE-A3D9-46C4-94F7-36722FF3B137}" type="presParOf" srcId="{D877861E-4326-429E-9F76-31CF2F8DF3FC}" destId="{35953582-9AC3-4ED3-9A71-B70C992FD5D6}" srcOrd="3" destOrd="0" presId="urn:microsoft.com/office/officeart/2005/8/layout/pList2"/>
    <dgm:cxn modelId="{6B54640F-A73E-45B5-9F81-7F2D74949728}" type="presParOf" srcId="{D877861E-4326-429E-9F76-31CF2F8DF3FC}" destId="{573A1CB3-F3B1-413E-AD5B-4CE2E17E67F8}" srcOrd="4" destOrd="0" presId="urn:microsoft.com/office/officeart/2005/8/layout/pList2"/>
    <dgm:cxn modelId="{285C99CF-B6D0-4C3A-8C5C-117F88AD8F3A}" type="presParOf" srcId="{573A1CB3-F3B1-413E-AD5B-4CE2E17E67F8}" destId="{FB307E7B-D70A-499D-9548-86B4DC9114F0}" srcOrd="0" destOrd="0" presId="urn:microsoft.com/office/officeart/2005/8/layout/pList2"/>
    <dgm:cxn modelId="{299F022B-A7A6-4D77-AB40-8FDCB50F7F4A}" type="presParOf" srcId="{573A1CB3-F3B1-413E-AD5B-4CE2E17E67F8}" destId="{5B2C6A21-2BEB-40CE-BC97-EDE256FF5AA1}" srcOrd="1" destOrd="0" presId="urn:microsoft.com/office/officeart/2005/8/layout/pList2"/>
    <dgm:cxn modelId="{61059883-EC56-4A34-863A-7184AADFFA60}" type="presParOf" srcId="{573A1CB3-F3B1-413E-AD5B-4CE2E17E67F8}" destId="{529FC89E-6FD9-4C97-9B15-2FC61F32B4F3}" srcOrd="2" destOrd="0" presId="urn:microsoft.com/office/officeart/2005/8/layout/pList2"/>
  </dgm:cxnLst>
  <dgm:bg/>
  <dgm:whole>
    <a:ln w="1905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CB498-1300-42F7-AC04-725B361EC9FF}">
      <dsp:nvSpPr>
        <dsp:cNvPr id="0" name=""/>
        <dsp:cNvSpPr/>
      </dsp:nvSpPr>
      <dsp:spPr>
        <a:xfrm>
          <a:off x="3754423" y="0"/>
          <a:ext cx="5631635" cy="21431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200" kern="1200" dirty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>
              <a:latin typeface="Arial Narrow" panose="020B0606020202030204" pitchFamily="34" charset="0"/>
              <a:cs typeface="Calibri Light" panose="020F0302020204030204" pitchFamily="34" charset="0"/>
            </a:rPr>
            <a:t>Favoriser les </a:t>
          </a:r>
          <a:r>
            <a:rPr lang="fr-FR" sz="2200" b="1" kern="1200" dirty="0" smtClean="0">
              <a:effectLst/>
              <a:latin typeface="Arial Narrow" panose="020B0606020202030204" pitchFamily="34" charset="0"/>
              <a:cs typeface="Calibri Light" panose="020F0302020204030204" pitchFamily="34" charset="0"/>
            </a:rPr>
            <a:t>échanges </a:t>
          </a:r>
          <a:r>
            <a:rPr lang="fr-FR" sz="2200" b="0" kern="1200" dirty="0" smtClean="0">
              <a:effectLst/>
              <a:latin typeface="Arial Narrow" panose="020B0606020202030204" pitchFamily="34" charset="0"/>
              <a:cs typeface="Calibri Light" panose="020F0302020204030204" pitchFamily="34" charset="0"/>
            </a:rPr>
            <a:t>entre</a:t>
          </a:r>
          <a:r>
            <a:rPr lang="fr-FR" sz="2200" b="1" kern="1200" dirty="0" smtClean="0">
              <a:effectLst/>
              <a:latin typeface="Arial Narrow" panose="020B0606020202030204" pitchFamily="34" charset="0"/>
              <a:cs typeface="Calibri Light" panose="020F0302020204030204" pitchFamily="34" charset="0"/>
            </a:rPr>
            <a:t> </a:t>
          </a:r>
          <a:r>
            <a:rPr lang="fr-FR" sz="2200" b="0" kern="1200" dirty="0" smtClean="0">
              <a:effectLst/>
              <a:latin typeface="Arial Narrow" panose="020B0606020202030204" pitchFamily="34" charset="0"/>
              <a:cs typeface="Calibri Light" panose="020F0302020204030204" pitchFamily="34" charset="0"/>
            </a:rPr>
            <a:t>professionnels de santé et professionnels </a:t>
          </a:r>
          <a:r>
            <a:rPr lang="fr-FR" sz="2200" b="0" kern="1200" dirty="0" smtClean="0">
              <a:latin typeface="Arial Narrow" panose="020B0606020202030204" pitchFamily="34" charset="0"/>
              <a:cs typeface="Calibri Light" panose="020F0302020204030204" pitchFamily="34" charset="0"/>
            </a:rPr>
            <a:t>de la santé </a:t>
          </a:r>
          <a:r>
            <a:rPr lang="fr-FR" sz="2200" kern="1200" dirty="0" smtClean="0">
              <a:latin typeface="Arial Narrow" panose="020B0606020202030204" pitchFamily="34" charset="0"/>
              <a:cs typeface="Calibri Light" panose="020F0302020204030204" pitchFamily="34" charset="0"/>
            </a:rPr>
            <a:t>au travail</a:t>
          </a:r>
          <a:endParaRPr lang="fr-FR" sz="2200" kern="1200" dirty="0">
            <a:latin typeface="Arial Narrow" panose="020B0606020202030204" pitchFamily="34" charset="0"/>
          </a:endParaRPr>
        </a:p>
      </dsp:txBody>
      <dsp:txXfrm>
        <a:off x="3754423" y="267891"/>
        <a:ext cx="4827964" cy="1607343"/>
      </dsp:txXfrm>
    </dsp:sp>
    <dsp:sp modelId="{519D1F0F-389D-4216-ACE7-FE789B9A55CC}">
      <dsp:nvSpPr>
        <dsp:cNvPr id="0" name=""/>
        <dsp:cNvSpPr/>
      </dsp:nvSpPr>
      <dsp:spPr>
        <a:xfrm>
          <a:off x="0" y="0"/>
          <a:ext cx="3754423" cy="2143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Calibri Light" panose="020F0302020204030204" pitchFamily="34" charset="0"/>
            </a:rPr>
            <a:t>Cloisonnement</a:t>
          </a:r>
          <a:r>
            <a:rPr lang="fr-FR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Calibri Light" panose="020F0302020204030204" pitchFamily="34" charset="0"/>
            </a:rPr>
            <a:t> </a:t>
          </a:r>
          <a:r>
            <a:rPr lang="fr-FR" sz="2600" kern="1200" dirty="0" smtClean="0">
              <a:latin typeface="Arial Narrow" panose="020B0606020202030204" pitchFamily="34" charset="0"/>
              <a:cs typeface="Calibri Light" panose="020F0302020204030204" pitchFamily="34" charset="0"/>
            </a:rPr>
            <a:t>entre médecine de soins et médecine préventive</a:t>
          </a:r>
          <a:endParaRPr lang="fr-FR" sz="2600" kern="1200" dirty="0">
            <a:latin typeface="Arial Narrow" panose="020B0606020202030204" pitchFamily="34" charset="0"/>
            <a:cs typeface="Calibri Light" panose="020F0302020204030204" pitchFamily="34" charset="0"/>
          </a:endParaRPr>
        </a:p>
      </dsp:txBody>
      <dsp:txXfrm>
        <a:off x="104619" y="104619"/>
        <a:ext cx="3545185" cy="1933886"/>
      </dsp:txXfrm>
    </dsp:sp>
    <dsp:sp modelId="{BF306CCF-EE5A-48D9-8125-4BCA4C1C5ECE}">
      <dsp:nvSpPr>
        <dsp:cNvPr id="0" name=""/>
        <dsp:cNvSpPr/>
      </dsp:nvSpPr>
      <dsp:spPr>
        <a:xfrm>
          <a:off x="3754423" y="2357437"/>
          <a:ext cx="5631635" cy="21431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b="0" kern="1200" dirty="0" smtClean="0">
              <a:effectLst/>
              <a:latin typeface="Arial Narrow" panose="020B0606020202030204" pitchFamily="34" charset="0"/>
              <a:cs typeface="Calibri Light" panose="020F0302020204030204" pitchFamily="34" charset="0"/>
            </a:rPr>
            <a:t>Sensibiliser les professionnels de santé aux </a:t>
          </a:r>
          <a:r>
            <a:rPr lang="fr-FR" sz="2100" b="1" kern="1200" dirty="0" smtClean="0">
              <a:effectLst/>
              <a:latin typeface="Arial Narrow" panose="020B0606020202030204" pitchFamily="34" charset="0"/>
              <a:cs typeface="Calibri Light" panose="020F0302020204030204" pitchFamily="34" charset="0"/>
            </a:rPr>
            <a:t>problèmes de santé liés au travail</a:t>
          </a:r>
          <a:endParaRPr lang="fr-FR" sz="2100" b="1" kern="1200" dirty="0">
            <a:latin typeface="Arial Narrow" panose="020B060602020203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kern="1200" dirty="0" smtClean="0">
              <a:latin typeface="Arial Narrow" panose="020B0606020202030204" pitchFamily="34" charset="0"/>
            </a:rPr>
            <a:t>Informer sur la déclaration de </a:t>
          </a:r>
          <a:r>
            <a:rPr lang="fr-FR" sz="2100" b="1" kern="1200" dirty="0" smtClean="0">
              <a:latin typeface="Arial Narrow" panose="020B0606020202030204" pitchFamily="34" charset="0"/>
            </a:rPr>
            <a:t>maladies professionnelles </a:t>
          </a:r>
          <a:r>
            <a:rPr lang="fr-FR" sz="2100" kern="1200" dirty="0" smtClean="0">
              <a:latin typeface="Arial Narrow" panose="020B0606020202030204" pitchFamily="34" charset="0"/>
            </a:rPr>
            <a:t>et en favoriser un dépistage précoce</a:t>
          </a:r>
          <a:endParaRPr lang="fr-FR" sz="2100" kern="1200" dirty="0">
            <a:latin typeface="Arial Narrow" panose="020B0606020202030204" pitchFamily="34" charset="0"/>
          </a:endParaRPr>
        </a:p>
      </dsp:txBody>
      <dsp:txXfrm>
        <a:off x="3754423" y="2625328"/>
        <a:ext cx="4827964" cy="1607343"/>
      </dsp:txXfrm>
    </dsp:sp>
    <dsp:sp modelId="{3ECFECA4-0B7F-4A7D-9225-6CA75494D8DE}">
      <dsp:nvSpPr>
        <dsp:cNvPr id="0" name=""/>
        <dsp:cNvSpPr/>
      </dsp:nvSpPr>
      <dsp:spPr>
        <a:xfrm>
          <a:off x="19879" y="2357437"/>
          <a:ext cx="3754423" cy="2143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>
              <a:latin typeface="Arial Narrow" panose="020B0606020202030204" pitchFamily="34" charset="0"/>
              <a:cs typeface="Calibri Light" panose="020F0302020204030204" pitchFamily="34" charset="0"/>
            </a:rPr>
            <a:t>Professionnels de santé : </a:t>
          </a:r>
          <a:r>
            <a:rPr lang="fr-FR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Calibri Light" panose="020F0302020204030204" pitchFamily="34" charset="0"/>
            </a:rPr>
            <a:t>méconnaissance de la santé-travail </a:t>
          </a:r>
          <a:endParaRPr lang="fr-FR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cs typeface="Calibri Light" panose="020F0302020204030204" pitchFamily="34" charset="0"/>
          </a:endParaRPr>
        </a:p>
      </dsp:txBody>
      <dsp:txXfrm>
        <a:off x="124498" y="2462056"/>
        <a:ext cx="3545185" cy="1933886"/>
      </dsp:txXfrm>
    </dsp:sp>
    <dsp:sp modelId="{000B53AC-3396-4AEB-8057-D4E07B788FB6}">
      <dsp:nvSpPr>
        <dsp:cNvPr id="0" name=""/>
        <dsp:cNvSpPr/>
      </dsp:nvSpPr>
      <dsp:spPr>
        <a:xfrm>
          <a:off x="3754423" y="4714874"/>
          <a:ext cx="5631635" cy="21431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200" kern="1200" dirty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>
              <a:latin typeface="Arial Narrow" panose="020B0606020202030204" pitchFamily="34" charset="0"/>
              <a:cs typeface="Calibri Light" panose="020F0302020204030204" pitchFamily="34" charset="0"/>
            </a:rPr>
            <a:t>Sensibiliser les médecins de </a:t>
          </a:r>
          <a:r>
            <a:rPr lang="fr-FR" sz="2200" kern="1200" dirty="0" smtClean="0">
              <a:effectLst/>
              <a:latin typeface="Arial Narrow" panose="020B0606020202030204" pitchFamily="34" charset="0"/>
              <a:cs typeface="Calibri Light" panose="020F0302020204030204" pitchFamily="34" charset="0"/>
            </a:rPr>
            <a:t>soins au rôle qu’ils ont à jouer, face </a:t>
          </a:r>
          <a:r>
            <a:rPr lang="fr-FR" sz="2200" b="1" kern="1200" dirty="0" smtClean="0">
              <a:effectLst/>
              <a:latin typeface="Arial Narrow" panose="020B0606020202030204" pitchFamily="34" charset="0"/>
              <a:cs typeface="Calibri Light" panose="020F0302020204030204" pitchFamily="34" charset="0"/>
            </a:rPr>
            <a:t>aux problèmes de reprise du travail et au maintien dans l’emploi</a:t>
          </a:r>
          <a:endParaRPr lang="fr-FR" sz="2200" kern="1200" dirty="0">
            <a:latin typeface="Arial Narrow" panose="020B0606020202030204" pitchFamily="34" charset="0"/>
          </a:endParaRPr>
        </a:p>
      </dsp:txBody>
      <dsp:txXfrm>
        <a:off x="3754423" y="4982765"/>
        <a:ext cx="4827964" cy="1607343"/>
      </dsp:txXfrm>
    </dsp:sp>
    <dsp:sp modelId="{FFC6A566-8B95-4A65-A85A-320D2827DBDB}">
      <dsp:nvSpPr>
        <dsp:cNvPr id="0" name=""/>
        <dsp:cNvSpPr/>
      </dsp:nvSpPr>
      <dsp:spPr>
        <a:xfrm>
          <a:off x="0" y="4714874"/>
          <a:ext cx="3754423" cy="2143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>
              <a:latin typeface="Arial Narrow" panose="020B0606020202030204" pitchFamily="34" charset="0"/>
              <a:cs typeface="Calibri Light" panose="020F0302020204030204" pitchFamily="34" charset="0"/>
            </a:rPr>
            <a:t>Professionnels de santé : </a:t>
          </a:r>
          <a:r>
            <a:rPr lang="fr-FR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Calibri Light" panose="020F0302020204030204" pitchFamily="34" charset="0"/>
            </a:rPr>
            <a:t>méconnaissance du réseau de maintien dans l’emploi</a:t>
          </a:r>
          <a:endParaRPr lang="fr-FR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cs typeface="Calibri Light" panose="020F0302020204030204" pitchFamily="34" charset="0"/>
          </a:endParaRPr>
        </a:p>
      </dsp:txBody>
      <dsp:txXfrm>
        <a:off x="104619" y="4819493"/>
        <a:ext cx="3545185" cy="1933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53169-3219-40E7-99FA-D6A2F38C1B34}">
      <dsp:nvSpPr>
        <dsp:cNvPr id="0" name=""/>
        <dsp:cNvSpPr/>
      </dsp:nvSpPr>
      <dsp:spPr>
        <a:xfrm>
          <a:off x="0" y="0"/>
          <a:ext cx="9602610" cy="2447622"/>
        </a:xfrm>
        <a:prstGeom prst="roundRect">
          <a:avLst>
            <a:gd name="adj" fmla="val 10000"/>
          </a:avLst>
        </a:prstGeom>
        <a:noFill/>
        <a:ln w="3175" cap="flat" cmpd="sng" algn="ctr">
          <a:solidFill>
            <a:srgbClr val="00355F">
              <a:alpha val="90000"/>
            </a:srgb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305546-AADA-4E35-A15B-ACAC8541CDBF}">
      <dsp:nvSpPr>
        <dsp:cNvPr id="0" name=""/>
        <dsp:cNvSpPr/>
      </dsp:nvSpPr>
      <dsp:spPr>
        <a:xfrm>
          <a:off x="288078" y="326349"/>
          <a:ext cx="2820766" cy="17949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98FF0-0535-459E-AA2F-7D2B4834BC17}">
      <dsp:nvSpPr>
        <dsp:cNvPr id="0" name=""/>
        <dsp:cNvSpPr/>
      </dsp:nvSpPr>
      <dsp:spPr>
        <a:xfrm rot="10800000">
          <a:off x="288078" y="2447622"/>
          <a:ext cx="2820766" cy="2991539"/>
        </a:xfrm>
        <a:prstGeom prst="round2SameRect">
          <a:avLst>
            <a:gd name="adj1" fmla="val 10500"/>
            <a:gd name="adj2" fmla="val 0"/>
          </a:avLst>
        </a:prstGeom>
        <a:noFill/>
        <a:ln>
          <a:solidFill>
            <a:srgbClr val="000066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 smtClean="0">
            <a:latin typeface="Arial Narrow" panose="020B0606020202030204" pitchFamily="34" charset="0"/>
            <a:cs typeface="Calibri Light" panose="020F030202020403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latin typeface="Arial Narrow" panose="020B0606020202030204" pitchFamily="34" charset="0"/>
              <a:cs typeface="Calibri Light" panose="020F0302020204030204" pitchFamily="34" charset="0"/>
            </a:rPr>
            <a:t>Un </a:t>
          </a:r>
          <a:r>
            <a:rPr lang="fr-F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Calibri Light" panose="020F0302020204030204" pitchFamily="34" charset="0"/>
            </a:rPr>
            <a:t>groupe de travail </a:t>
          </a:r>
          <a:r>
            <a:rPr lang="fr-FR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Calibri Light" panose="020F0302020204030204" pitchFamily="34" charset="0"/>
            </a:rPr>
            <a:t>pluridisciplinaire</a:t>
          </a:r>
          <a:endParaRPr lang="fr-FR" sz="2400" b="0" kern="1200" dirty="0">
            <a:latin typeface="Arial Narrow" panose="020B0606020202030204" pitchFamily="34" charset="0"/>
            <a:cs typeface="Calibri Light" panose="020F0302020204030204" pitchFamily="34" charset="0"/>
          </a:endParaRPr>
        </a:p>
      </dsp:txBody>
      <dsp:txXfrm rot="10800000">
        <a:off x="374826" y="2447622"/>
        <a:ext cx="2647270" cy="2904791"/>
      </dsp:txXfrm>
    </dsp:sp>
    <dsp:sp modelId="{10F188FF-239F-42A7-94EB-79C3B7EF4EC8}">
      <dsp:nvSpPr>
        <dsp:cNvPr id="0" name=""/>
        <dsp:cNvSpPr/>
      </dsp:nvSpPr>
      <dsp:spPr>
        <a:xfrm>
          <a:off x="3396196" y="266614"/>
          <a:ext cx="2820766" cy="17949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EF5BC-97CF-491A-BB7F-3F4809EE47B6}">
      <dsp:nvSpPr>
        <dsp:cNvPr id="0" name=""/>
        <dsp:cNvSpPr/>
      </dsp:nvSpPr>
      <dsp:spPr>
        <a:xfrm rot="10800000">
          <a:off x="6648400" y="2447622"/>
          <a:ext cx="2820766" cy="2991539"/>
        </a:xfrm>
        <a:prstGeom prst="round2SameRect">
          <a:avLst>
            <a:gd name="adj1" fmla="val 10500"/>
            <a:gd name="adj2" fmla="val 0"/>
          </a:avLst>
        </a:prstGeom>
        <a:noFill/>
        <a:ln>
          <a:solidFill>
            <a:srgbClr val="000066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 smtClean="0">
            <a:latin typeface="Arial Narrow" panose="020B0606020202030204" pitchFamily="34" charset="0"/>
            <a:cs typeface="Calibri Light" panose="020F030202020403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latin typeface="Arial Narrow" panose="020B0606020202030204" pitchFamily="34" charset="0"/>
              <a:cs typeface="Calibri Light" panose="020F0302020204030204" pitchFamily="34" charset="0"/>
            </a:rPr>
            <a:t>Des </a:t>
          </a:r>
          <a:r>
            <a:rPr lang="fr-F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Calibri Light" panose="020F0302020204030204" pitchFamily="34" charset="0"/>
            </a:rPr>
            <a:t>formations </a:t>
          </a:r>
          <a:r>
            <a:rPr lang="fr-FR" sz="2400" kern="1200" dirty="0" smtClean="0">
              <a:latin typeface="Arial Narrow" panose="020B0606020202030204" pitchFamily="34" charset="0"/>
              <a:cs typeface="Calibri Light" panose="020F0302020204030204" pitchFamily="34" charset="0"/>
            </a:rPr>
            <a:t>et des </a:t>
          </a:r>
          <a:r>
            <a:rPr lang="fr-F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Calibri Light" panose="020F0302020204030204" pitchFamily="34" charset="0"/>
            </a:rPr>
            <a:t>séances d’information </a:t>
          </a:r>
          <a:r>
            <a:rPr lang="fr-FR" sz="2400" kern="1200" dirty="0" smtClean="0">
              <a:latin typeface="Arial Narrow" panose="020B0606020202030204" pitchFamily="34" charset="0"/>
              <a:cs typeface="Calibri Light" panose="020F0302020204030204" pitchFamily="34" charset="0"/>
            </a:rPr>
            <a:t>pour les professionnels de santé</a:t>
          </a:r>
        </a:p>
      </dsp:txBody>
      <dsp:txXfrm rot="10800000">
        <a:off x="6735148" y="2447622"/>
        <a:ext cx="2647270" cy="2904791"/>
      </dsp:txXfrm>
    </dsp:sp>
    <dsp:sp modelId="{529FC89E-6FD9-4C97-9B15-2FC61F32B4F3}">
      <dsp:nvSpPr>
        <dsp:cNvPr id="0" name=""/>
        <dsp:cNvSpPr/>
      </dsp:nvSpPr>
      <dsp:spPr>
        <a:xfrm>
          <a:off x="6538531" y="257837"/>
          <a:ext cx="2820766" cy="17949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07E7B-D70A-499D-9548-86B4DC9114F0}">
      <dsp:nvSpPr>
        <dsp:cNvPr id="0" name=""/>
        <dsp:cNvSpPr/>
      </dsp:nvSpPr>
      <dsp:spPr>
        <a:xfrm rot="10800000">
          <a:off x="3452414" y="2447622"/>
          <a:ext cx="2820766" cy="2991539"/>
        </a:xfrm>
        <a:prstGeom prst="round2SameRect">
          <a:avLst>
            <a:gd name="adj1" fmla="val 10500"/>
            <a:gd name="adj2" fmla="val 0"/>
          </a:avLst>
        </a:prstGeom>
        <a:noFill/>
        <a:ln>
          <a:solidFill>
            <a:srgbClr val="000066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 smtClean="0">
            <a:latin typeface="Arial Narrow" panose="020B0606020202030204" pitchFamily="34" charset="0"/>
            <a:cs typeface="Calibri Light" panose="020F030202020403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latin typeface="Arial Narrow" panose="020B0606020202030204" pitchFamily="34" charset="0"/>
              <a:cs typeface="Calibri Light" panose="020F0302020204030204" pitchFamily="34" charset="0"/>
            </a:rPr>
            <a:t>Un site internet en accès libre </a:t>
          </a:r>
          <a:r>
            <a:rPr lang="fr-F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Calibri Light" panose="020F0302020204030204" pitchFamily="34" charset="0"/>
            </a:rPr>
            <a:t>www.sistepaca.org</a:t>
          </a:r>
          <a:endParaRPr lang="fr-FR" sz="2400" kern="1200" dirty="0" smtClean="0">
            <a:latin typeface="Arial Narrow" panose="020B0606020202030204" pitchFamily="34" charset="0"/>
            <a:cs typeface="Calibri Light" panose="020F0302020204030204" pitchFamily="34" charset="0"/>
          </a:endParaRPr>
        </a:p>
      </dsp:txBody>
      <dsp:txXfrm rot="10800000">
        <a:off x="3539162" y="2447622"/>
        <a:ext cx="2647270" cy="2904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9959D-A1DB-4A4A-B30F-88A10F02FF5E}" type="datetimeFigureOut">
              <a:rPr lang="fr-FR" smtClean="0"/>
              <a:pPr/>
              <a:t>14/01/2019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2D1B6-36A6-4F00-A573-2FED527FE2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6729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3C46E-4F5C-47FB-9872-71C227AE73EA}" type="datetimeFigureOut">
              <a:rPr lang="fr-FR" smtClean="0"/>
              <a:pPr/>
              <a:t>14/01/2019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A29A1-AEA7-4E54-BF0F-AF6FAEB195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8743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A29A1-AEA7-4E54-BF0F-AF6FAEB195D8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228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1372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A9E600-8E0E-4A60-A644-E4F18F6D92B9}" type="slidenum">
              <a:rPr lang="fr-FR" altLang="fr-FR" smtClean="0"/>
              <a:pPr>
                <a:spcBef>
                  <a:spcPct val="0"/>
                </a:spcBef>
              </a:pPr>
              <a:t>12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064204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Espace réservé des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84590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Espace réservé des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351297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A29A1-AEA7-4E54-BF0F-AF6FAEB195D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045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10’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BA29A1-AEA7-4E54-BF0F-AF6FAEB195D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533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BA29A1-AEA7-4E54-BF0F-AF6FAEB195D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8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10’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BA29A1-AEA7-4E54-BF0F-AF6FAEB195D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244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Espace réservé des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775386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Espace réservé des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681686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Espace réservé des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687602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BA29A1-AEA7-4E54-BF0F-AF6FAEB195D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932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Espace réservé des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68368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 userDrawn="1"/>
        </p:nvSpPr>
        <p:spPr>
          <a:xfrm>
            <a:off x="0" y="4866567"/>
            <a:ext cx="12192000" cy="1991431"/>
          </a:xfrm>
          <a:custGeom>
            <a:avLst/>
            <a:gdLst>
              <a:gd name="connsiteX0" fmla="*/ 0 w 11066318"/>
              <a:gd name="connsiteY0" fmla="*/ 0 h 841664"/>
              <a:gd name="connsiteX1" fmla="*/ 11066318 w 11066318"/>
              <a:gd name="connsiteY1" fmla="*/ 0 h 841664"/>
              <a:gd name="connsiteX2" fmla="*/ 11066318 w 11066318"/>
              <a:gd name="connsiteY2" fmla="*/ 841664 h 841664"/>
              <a:gd name="connsiteX3" fmla="*/ 0 w 11066318"/>
              <a:gd name="connsiteY3" fmla="*/ 841664 h 841664"/>
              <a:gd name="connsiteX4" fmla="*/ 0 w 11066318"/>
              <a:gd name="connsiteY4" fmla="*/ 0 h 841664"/>
              <a:gd name="connsiteX0" fmla="*/ 0 w 11066318"/>
              <a:gd name="connsiteY0" fmla="*/ 330654 h 841664"/>
              <a:gd name="connsiteX1" fmla="*/ 11066318 w 11066318"/>
              <a:gd name="connsiteY1" fmla="*/ 0 h 841664"/>
              <a:gd name="connsiteX2" fmla="*/ 11066318 w 11066318"/>
              <a:gd name="connsiteY2" fmla="*/ 841664 h 841664"/>
              <a:gd name="connsiteX3" fmla="*/ 0 w 11066318"/>
              <a:gd name="connsiteY3" fmla="*/ 841664 h 841664"/>
              <a:gd name="connsiteX4" fmla="*/ 0 w 11066318"/>
              <a:gd name="connsiteY4" fmla="*/ 330654 h 841664"/>
              <a:gd name="connsiteX0" fmla="*/ 0 w 11066318"/>
              <a:gd name="connsiteY0" fmla="*/ 673833 h 1184843"/>
              <a:gd name="connsiteX1" fmla="*/ 11066318 w 11066318"/>
              <a:gd name="connsiteY1" fmla="*/ 343179 h 1184843"/>
              <a:gd name="connsiteX2" fmla="*/ 11066318 w 11066318"/>
              <a:gd name="connsiteY2" fmla="*/ 1184843 h 1184843"/>
              <a:gd name="connsiteX3" fmla="*/ 0 w 11066318"/>
              <a:gd name="connsiteY3" fmla="*/ 1184843 h 1184843"/>
              <a:gd name="connsiteX4" fmla="*/ 0 w 11066318"/>
              <a:gd name="connsiteY4" fmla="*/ 673833 h 1184843"/>
              <a:gd name="connsiteX0" fmla="*/ 0 w 11066318"/>
              <a:gd name="connsiteY0" fmla="*/ 686358 h 1197368"/>
              <a:gd name="connsiteX1" fmla="*/ 11066318 w 11066318"/>
              <a:gd name="connsiteY1" fmla="*/ 355704 h 1197368"/>
              <a:gd name="connsiteX2" fmla="*/ 11066318 w 11066318"/>
              <a:gd name="connsiteY2" fmla="*/ 1197368 h 1197368"/>
              <a:gd name="connsiteX3" fmla="*/ 0 w 11066318"/>
              <a:gd name="connsiteY3" fmla="*/ 1197368 h 1197368"/>
              <a:gd name="connsiteX4" fmla="*/ 0 w 11066318"/>
              <a:gd name="connsiteY4" fmla="*/ 686358 h 1197368"/>
              <a:gd name="connsiteX0" fmla="*/ 0 w 11066319"/>
              <a:gd name="connsiteY0" fmla="*/ 673833 h 1184843"/>
              <a:gd name="connsiteX1" fmla="*/ 11066319 w 11066319"/>
              <a:gd name="connsiteY1" fmla="*/ 576140 h 1184843"/>
              <a:gd name="connsiteX2" fmla="*/ 11066318 w 11066319"/>
              <a:gd name="connsiteY2" fmla="*/ 1184843 h 1184843"/>
              <a:gd name="connsiteX3" fmla="*/ 0 w 11066319"/>
              <a:gd name="connsiteY3" fmla="*/ 1184843 h 1184843"/>
              <a:gd name="connsiteX4" fmla="*/ 0 w 11066319"/>
              <a:gd name="connsiteY4" fmla="*/ 673833 h 1184843"/>
              <a:gd name="connsiteX0" fmla="*/ 0 w 11066318"/>
              <a:gd name="connsiteY0" fmla="*/ 673833 h 1184843"/>
              <a:gd name="connsiteX1" fmla="*/ 11066318 w 11066318"/>
              <a:gd name="connsiteY1" fmla="*/ 500992 h 1184843"/>
              <a:gd name="connsiteX2" fmla="*/ 11066318 w 11066318"/>
              <a:gd name="connsiteY2" fmla="*/ 1184843 h 1184843"/>
              <a:gd name="connsiteX3" fmla="*/ 0 w 11066318"/>
              <a:gd name="connsiteY3" fmla="*/ 1184843 h 1184843"/>
              <a:gd name="connsiteX4" fmla="*/ 0 w 11066318"/>
              <a:gd name="connsiteY4" fmla="*/ 673833 h 1184843"/>
              <a:gd name="connsiteX0" fmla="*/ 0 w 11066319"/>
              <a:gd name="connsiteY0" fmla="*/ 673833 h 1184843"/>
              <a:gd name="connsiteX1" fmla="*/ 11066319 w 11066319"/>
              <a:gd name="connsiteY1" fmla="*/ 576140 h 1184843"/>
              <a:gd name="connsiteX2" fmla="*/ 11066318 w 11066319"/>
              <a:gd name="connsiteY2" fmla="*/ 1184843 h 1184843"/>
              <a:gd name="connsiteX3" fmla="*/ 0 w 11066319"/>
              <a:gd name="connsiteY3" fmla="*/ 1184843 h 1184843"/>
              <a:gd name="connsiteX4" fmla="*/ 0 w 11066319"/>
              <a:gd name="connsiteY4" fmla="*/ 673833 h 1184843"/>
              <a:gd name="connsiteX0" fmla="*/ 0 w 11066319"/>
              <a:gd name="connsiteY0" fmla="*/ 825710 h 1336720"/>
              <a:gd name="connsiteX1" fmla="*/ 11066319 w 11066319"/>
              <a:gd name="connsiteY1" fmla="*/ 355704 h 1336720"/>
              <a:gd name="connsiteX2" fmla="*/ 11066318 w 11066319"/>
              <a:gd name="connsiteY2" fmla="*/ 1336720 h 1336720"/>
              <a:gd name="connsiteX3" fmla="*/ 0 w 11066319"/>
              <a:gd name="connsiteY3" fmla="*/ 1336720 h 1336720"/>
              <a:gd name="connsiteX4" fmla="*/ 0 w 11066319"/>
              <a:gd name="connsiteY4" fmla="*/ 825710 h 1336720"/>
              <a:gd name="connsiteX0" fmla="*/ 0 w 11066319"/>
              <a:gd name="connsiteY0" fmla="*/ 673833 h 1184843"/>
              <a:gd name="connsiteX1" fmla="*/ 11066319 w 11066319"/>
              <a:gd name="connsiteY1" fmla="*/ 203827 h 1184843"/>
              <a:gd name="connsiteX2" fmla="*/ 11066318 w 11066319"/>
              <a:gd name="connsiteY2" fmla="*/ 1184843 h 1184843"/>
              <a:gd name="connsiteX3" fmla="*/ 0 w 11066319"/>
              <a:gd name="connsiteY3" fmla="*/ 1184843 h 1184843"/>
              <a:gd name="connsiteX4" fmla="*/ 0 w 11066319"/>
              <a:gd name="connsiteY4" fmla="*/ 673833 h 1184843"/>
              <a:gd name="connsiteX0" fmla="*/ 0 w 11066319"/>
              <a:gd name="connsiteY0" fmla="*/ 673833 h 1613354"/>
              <a:gd name="connsiteX1" fmla="*/ 11066319 w 11066319"/>
              <a:gd name="connsiteY1" fmla="*/ 632338 h 1613354"/>
              <a:gd name="connsiteX2" fmla="*/ 11066318 w 11066319"/>
              <a:gd name="connsiteY2" fmla="*/ 1613354 h 1613354"/>
              <a:gd name="connsiteX3" fmla="*/ 0 w 11066319"/>
              <a:gd name="connsiteY3" fmla="*/ 1613354 h 1613354"/>
              <a:gd name="connsiteX4" fmla="*/ 0 w 11066319"/>
              <a:gd name="connsiteY4" fmla="*/ 673833 h 1613354"/>
              <a:gd name="connsiteX0" fmla="*/ 0 w 11066319"/>
              <a:gd name="connsiteY0" fmla="*/ 41495 h 981016"/>
              <a:gd name="connsiteX1" fmla="*/ 11066319 w 11066319"/>
              <a:gd name="connsiteY1" fmla="*/ 0 h 981016"/>
              <a:gd name="connsiteX2" fmla="*/ 11066318 w 11066319"/>
              <a:gd name="connsiteY2" fmla="*/ 981016 h 981016"/>
              <a:gd name="connsiteX3" fmla="*/ 0 w 11066319"/>
              <a:gd name="connsiteY3" fmla="*/ 981016 h 981016"/>
              <a:gd name="connsiteX4" fmla="*/ 0 w 11066319"/>
              <a:gd name="connsiteY4" fmla="*/ 41495 h 981016"/>
              <a:gd name="connsiteX0" fmla="*/ 0 w 11066319"/>
              <a:gd name="connsiteY0" fmla="*/ 0 h 1023818"/>
              <a:gd name="connsiteX1" fmla="*/ 11066319 w 11066319"/>
              <a:gd name="connsiteY1" fmla="*/ 42802 h 1023818"/>
              <a:gd name="connsiteX2" fmla="*/ 11066318 w 11066319"/>
              <a:gd name="connsiteY2" fmla="*/ 1023818 h 1023818"/>
              <a:gd name="connsiteX3" fmla="*/ 0 w 11066319"/>
              <a:gd name="connsiteY3" fmla="*/ 1023818 h 1023818"/>
              <a:gd name="connsiteX4" fmla="*/ 0 w 11066319"/>
              <a:gd name="connsiteY4" fmla="*/ 0 h 1023818"/>
              <a:gd name="connsiteX0" fmla="*/ 0 w 11066319"/>
              <a:gd name="connsiteY0" fmla="*/ 0 h 1023818"/>
              <a:gd name="connsiteX1" fmla="*/ 11066319 w 11066319"/>
              <a:gd name="connsiteY1" fmla="*/ 42802 h 1023818"/>
              <a:gd name="connsiteX2" fmla="*/ 11066318 w 11066319"/>
              <a:gd name="connsiteY2" fmla="*/ 1023818 h 1023818"/>
              <a:gd name="connsiteX3" fmla="*/ 0 w 11066319"/>
              <a:gd name="connsiteY3" fmla="*/ 1023818 h 1023818"/>
              <a:gd name="connsiteX4" fmla="*/ 0 w 11066319"/>
              <a:gd name="connsiteY4" fmla="*/ 0 h 1023818"/>
              <a:gd name="connsiteX0" fmla="*/ 0 w 11066319"/>
              <a:gd name="connsiteY0" fmla="*/ 322485 h 1346303"/>
              <a:gd name="connsiteX1" fmla="*/ 11066319 w 11066319"/>
              <a:gd name="connsiteY1" fmla="*/ 0 h 1346303"/>
              <a:gd name="connsiteX2" fmla="*/ 11066318 w 11066319"/>
              <a:gd name="connsiteY2" fmla="*/ 1346303 h 1346303"/>
              <a:gd name="connsiteX3" fmla="*/ 0 w 11066319"/>
              <a:gd name="connsiteY3" fmla="*/ 1346303 h 1346303"/>
              <a:gd name="connsiteX4" fmla="*/ 0 w 11066319"/>
              <a:gd name="connsiteY4" fmla="*/ 322485 h 1346303"/>
              <a:gd name="connsiteX0" fmla="*/ 0 w 11066319"/>
              <a:gd name="connsiteY0" fmla="*/ 20421 h 1346303"/>
              <a:gd name="connsiteX1" fmla="*/ 11066319 w 11066319"/>
              <a:gd name="connsiteY1" fmla="*/ 0 h 1346303"/>
              <a:gd name="connsiteX2" fmla="*/ 11066318 w 11066319"/>
              <a:gd name="connsiteY2" fmla="*/ 1346303 h 1346303"/>
              <a:gd name="connsiteX3" fmla="*/ 0 w 11066319"/>
              <a:gd name="connsiteY3" fmla="*/ 1346303 h 1346303"/>
              <a:gd name="connsiteX4" fmla="*/ 0 w 11066319"/>
              <a:gd name="connsiteY4" fmla="*/ 20421 h 1346303"/>
              <a:gd name="connsiteX0" fmla="*/ 0 w 11066319"/>
              <a:gd name="connsiteY0" fmla="*/ 20421 h 1346303"/>
              <a:gd name="connsiteX1" fmla="*/ 11066319 w 11066319"/>
              <a:gd name="connsiteY1" fmla="*/ 0 h 1346303"/>
              <a:gd name="connsiteX2" fmla="*/ 11066318 w 11066319"/>
              <a:gd name="connsiteY2" fmla="*/ 1346303 h 1346303"/>
              <a:gd name="connsiteX3" fmla="*/ 0 w 11066319"/>
              <a:gd name="connsiteY3" fmla="*/ 1346303 h 1346303"/>
              <a:gd name="connsiteX4" fmla="*/ 0 w 11066319"/>
              <a:gd name="connsiteY4" fmla="*/ 20421 h 1346303"/>
              <a:gd name="connsiteX0" fmla="*/ 0 w 11066319"/>
              <a:gd name="connsiteY0" fmla="*/ 20421 h 1346303"/>
              <a:gd name="connsiteX1" fmla="*/ 11066319 w 11066319"/>
              <a:gd name="connsiteY1" fmla="*/ 0 h 1346303"/>
              <a:gd name="connsiteX2" fmla="*/ 11066318 w 11066319"/>
              <a:gd name="connsiteY2" fmla="*/ 1346303 h 1346303"/>
              <a:gd name="connsiteX3" fmla="*/ 0 w 11066319"/>
              <a:gd name="connsiteY3" fmla="*/ 1346303 h 1346303"/>
              <a:gd name="connsiteX4" fmla="*/ 0 w 11066319"/>
              <a:gd name="connsiteY4" fmla="*/ 20421 h 1346303"/>
              <a:gd name="connsiteX0" fmla="*/ 0 w 11066319"/>
              <a:gd name="connsiteY0" fmla="*/ 20421 h 1346303"/>
              <a:gd name="connsiteX1" fmla="*/ 11066319 w 11066319"/>
              <a:gd name="connsiteY1" fmla="*/ 0 h 1346303"/>
              <a:gd name="connsiteX2" fmla="*/ 11066318 w 11066319"/>
              <a:gd name="connsiteY2" fmla="*/ 1346303 h 1346303"/>
              <a:gd name="connsiteX3" fmla="*/ 0 w 11066319"/>
              <a:gd name="connsiteY3" fmla="*/ 1346303 h 1346303"/>
              <a:gd name="connsiteX4" fmla="*/ 0 w 11066319"/>
              <a:gd name="connsiteY4" fmla="*/ 20421 h 1346303"/>
              <a:gd name="connsiteX0" fmla="*/ 0 w 11066319"/>
              <a:gd name="connsiteY0" fmla="*/ 20421 h 1346303"/>
              <a:gd name="connsiteX1" fmla="*/ 11066319 w 11066319"/>
              <a:gd name="connsiteY1" fmla="*/ 0 h 1346303"/>
              <a:gd name="connsiteX2" fmla="*/ 11066318 w 11066319"/>
              <a:gd name="connsiteY2" fmla="*/ 1346303 h 1346303"/>
              <a:gd name="connsiteX3" fmla="*/ 0 w 11066319"/>
              <a:gd name="connsiteY3" fmla="*/ 1346303 h 1346303"/>
              <a:gd name="connsiteX4" fmla="*/ 0 w 11066319"/>
              <a:gd name="connsiteY4" fmla="*/ 20421 h 134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6319" h="1346303">
                <a:moveTo>
                  <a:pt x="0" y="20421"/>
                </a:moveTo>
                <a:cubicBezTo>
                  <a:pt x="265131" y="505672"/>
                  <a:pt x="10744602" y="487266"/>
                  <a:pt x="11066319" y="0"/>
                </a:cubicBezTo>
                <a:cubicBezTo>
                  <a:pt x="11066319" y="202901"/>
                  <a:pt x="11066318" y="1143402"/>
                  <a:pt x="11066318" y="1346303"/>
                </a:cubicBezTo>
                <a:lnTo>
                  <a:pt x="0" y="1346303"/>
                </a:lnTo>
                <a:lnTo>
                  <a:pt x="0" y="20421"/>
                </a:lnTo>
                <a:close/>
              </a:path>
            </a:pathLst>
          </a:cu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87731" y="3561670"/>
            <a:ext cx="8603673" cy="1484312"/>
          </a:xfrm>
        </p:spPr>
        <p:txBody>
          <a:bodyPr/>
          <a:lstStyle>
            <a:lvl1pPr marL="0" indent="0" algn="ctr">
              <a:buFontTx/>
              <a:buNone/>
              <a:defRPr sz="2400" b="0"/>
            </a:lvl1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4655126" y="5860473"/>
            <a:ext cx="2878283" cy="756902"/>
            <a:chOff x="3771899" y="5538354"/>
            <a:chExt cx="4188452" cy="1101437"/>
          </a:xfrm>
        </p:grpSpPr>
        <p:pic>
          <p:nvPicPr>
            <p:cNvPr id="6" name="Picture 2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018" y="5784272"/>
              <a:ext cx="888134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 14" descr="logo.AGEFIPH-Pantone_04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0488" y="5777922"/>
              <a:ext cx="1439863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7" descr="http://intranet.direccte.gouv.fr/paca/Etudes%20et%20statistiques/Les%20logos/Ministère%20du%20travail.jpg"/>
            <p:cNvPicPr/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1899" y="5538354"/>
              <a:ext cx="955965" cy="11014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ZoneTexte 12"/>
          <p:cNvSpPr txBox="1">
            <a:spLocks noChangeArrowheads="1"/>
          </p:cNvSpPr>
          <p:nvPr userDrawn="1"/>
        </p:nvSpPr>
        <p:spPr bwMode="auto">
          <a:xfrm>
            <a:off x="0" y="727433"/>
            <a:ext cx="12192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5"/>
              </a:buBlip>
              <a:defRPr sz="2800" b="1">
                <a:solidFill>
                  <a:srgbClr val="FEF2C6"/>
                </a:solidFill>
                <a:latin typeface="Myriad Roman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FEF2C6"/>
                </a:solidFill>
                <a:latin typeface="Myriad Roman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FEF2C6"/>
                </a:solidFill>
                <a:latin typeface="Myriad Roman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FEF2C6"/>
                </a:solidFill>
                <a:latin typeface="Myriad Roman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FEF2C6"/>
                </a:solidFill>
                <a:latin typeface="Myriad Roman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EF2C6"/>
                </a:solidFill>
                <a:latin typeface="Myriad Roman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EF2C6"/>
                </a:solidFill>
                <a:latin typeface="Myriad Roman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EF2C6"/>
                </a:solidFill>
                <a:latin typeface="Myriad Roman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EF2C6"/>
                </a:solidFill>
                <a:latin typeface="Myriad Roman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0" dirty="0">
                <a:solidFill>
                  <a:srgbClr val="00355F"/>
                </a:solidFill>
                <a:latin typeface="Arial Narrow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Système d’information en santé, travail et environnement </a:t>
            </a:r>
            <a:endParaRPr lang="fr-FR" altLang="fr-FR" sz="2400" b="0" dirty="0" smtClean="0">
              <a:solidFill>
                <a:srgbClr val="00355F"/>
              </a:solidFill>
              <a:latin typeface="Arial Narrow" pitchFamily="34" charset="0"/>
              <a:ea typeface="MS PGothic" panose="020B0600070205080204" pitchFamily="34" charset="-128"/>
              <a:cs typeface="Calibri Light" panose="020F03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0" dirty="0" smtClean="0">
                <a:solidFill>
                  <a:srgbClr val="00355F"/>
                </a:solidFill>
                <a:latin typeface="Arial Narrow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Provence-Alpes-Côte </a:t>
            </a:r>
            <a:r>
              <a:rPr lang="fr-FR" altLang="fr-FR" sz="2000" b="0" dirty="0">
                <a:solidFill>
                  <a:srgbClr val="00355F"/>
                </a:solidFill>
                <a:latin typeface="Arial Narrow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d’Azur </a:t>
            </a:r>
            <a:r>
              <a:rPr lang="fr-FR" altLang="fr-FR" sz="2400" b="0" dirty="0">
                <a:solidFill>
                  <a:srgbClr val="00355F"/>
                </a:solidFill>
                <a:latin typeface="Arial Narrow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/>
            </a:r>
            <a:br>
              <a:rPr lang="fr-FR" altLang="fr-FR" sz="2400" b="0" dirty="0">
                <a:solidFill>
                  <a:srgbClr val="00355F"/>
                </a:solidFill>
                <a:latin typeface="Arial Narrow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</a:br>
            <a:endParaRPr lang="fr-FR" altLang="fr-FR" sz="2400" b="0" dirty="0">
              <a:solidFill>
                <a:srgbClr val="00355F"/>
              </a:solidFill>
              <a:latin typeface="Arial Narrow" pitchFamily="34" charset="0"/>
              <a:ea typeface="MS PGothic" panose="020B0600070205080204" pitchFamily="34" charset="-128"/>
              <a:cs typeface="Calibri Light" panose="020F0302020204030204" pitchFamily="34" charset="0"/>
            </a:endParaRPr>
          </a:p>
        </p:txBody>
      </p:sp>
      <p:pic>
        <p:nvPicPr>
          <p:cNvPr id="14" name="Picture 2" descr="Accueil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6942" y="268538"/>
            <a:ext cx="1738116" cy="447675"/>
          </a:xfrm>
          <a:prstGeom prst="rect">
            <a:avLst/>
          </a:prstGeom>
          <a:noFill/>
        </p:spPr>
      </p:pic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0" y="1707016"/>
            <a:ext cx="12192000" cy="1482497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9826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83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54017" y="890588"/>
            <a:ext cx="2743200" cy="570706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4417" y="890588"/>
            <a:ext cx="8026400" cy="570706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624417" y="188913"/>
            <a:ext cx="5376333" cy="57626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669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4417" y="890588"/>
            <a:ext cx="109728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24417" y="2216150"/>
            <a:ext cx="5384800" cy="43815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12417" y="2216150"/>
            <a:ext cx="5384800" cy="43815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958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 userDrawn="1"/>
        </p:nvSpPr>
        <p:spPr>
          <a:xfrm>
            <a:off x="0" y="4866567"/>
            <a:ext cx="12192000" cy="1991431"/>
          </a:xfrm>
          <a:custGeom>
            <a:avLst/>
            <a:gdLst>
              <a:gd name="connsiteX0" fmla="*/ 0 w 11066318"/>
              <a:gd name="connsiteY0" fmla="*/ 0 h 841664"/>
              <a:gd name="connsiteX1" fmla="*/ 11066318 w 11066318"/>
              <a:gd name="connsiteY1" fmla="*/ 0 h 841664"/>
              <a:gd name="connsiteX2" fmla="*/ 11066318 w 11066318"/>
              <a:gd name="connsiteY2" fmla="*/ 841664 h 841664"/>
              <a:gd name="connsiteX3" fmla="*/ 0 w 11066318"/>
              <a:gd name="connsiteY3" fmla="*/ 841664 h 841664"/>
              <a:gd name="connsiteX4" fmla="*/ 0 w 11066318"/>
              <a:gd name="connsiteY4" fmla="*/ 0 h 841664"/>
              <a:gd name="connsiteX0" fmla="*/ 0 w 11066318"/>
              <a:gd name="connsiteY0" fmla="*/ 330654 h 841664"/>
              <a:gd name="connsiteX1" fmla="*/ 11066318 w 11066318"/>
              <a:gd name="connsiteY1" fmla="*/ 0 h 841664"/>
              <a:gd name="connsiteX2" fmla="*/ 11066318 w 11066318"/>
              <a:gd name="connsiteY2" fmla="*/ 841664 h 841664"/>
              <a:gd name="connsiteX3" fmla="*/ 0 w 11066318"/>
              <a:gd name="connsiteY3" fmla="*/ 841664 h 841664"/>
              <a:gd name="connsiteX4" fmla="*/ 0 w 11066318"/>
              <a:gd name="connsiteY4" fmla="*/ 330654 h 841664"/>
              <a:gd name="connsiteX0" fmla="*/ 0 w 11066318"/>
              <a:gd name="connsiteY0" fmla="*/ 673833 h 1184843"/>
              <a:gd name="connsiteX1" fmla="*/ 11066318 w 11066318"/>
              <a:gd name="connsiteY1" fmla="*/ 343179 h 1184843"/>
              <a:gd name="connsiteX2" fmla="*/ 11066318 w 11066318"/>
              <a:gd name="connsiteY2" fmla="*/ 1184843 h 1184843"/>
              <a:gd name="connsiteX3" fmla="*/ 0 w 11066318"/>
              <a:gd name="connsiteY3" fmla="*/ 1184843 h 1184843"/>
              <a:gd name="connsiteX4" fmla="*/ 0 w 11066318"/>
              <a:gd name="connsiteY4" fmla="*/ 673833 h 1184843"/>
              <a:gd name="connsiteX0" fmla="*/ 0 w 11066318"/>
              <a:gd name="connsiteY0" fmla="*/ 686358 h 1197368"/>
              <a:gd name="connsiteX1" fmla="*/ 11066318 w 11066318"/>
              <a:gd name="connsiteY1" fmla="*/ 355704 h 1197368"/>
              <a:gd name="connsiteX2" fmla="*/ 11066318 w 11066318"/>
              <a:gd name="connsiteY2" fmla="*/ 1197368 h 1197368"/>
              <a:gd name="connsiteX3" fmla="*/ 0 w 11066318"/>
              <a:gd name="connsiteY3" fmla="*/ 1197368 h 1197368"/>
              <a:gd name="connsiteX4" fmla="*/ 0 w 11066318"/>
              <a:gd name="connsiteY4" fmla="*/ 686358 h 1197368"/>
              <a:gd name="connsiteX0" fmla="*/ 0 w 11066319"/>
              <a:gd name="connsiteY0" fmla="*/ 673833 h 1184843"/>
              <a:gd name="connsiteX1" fmla="*/ 11066319 w 11066319"/>
              <a:gd name="connsiteY1" fmla="*/ 576140 h 1184843"/>
              <a:gd name="connsiteX2" fmla="*/ 11066318 w 11066319"/>
              <a:gd name="connsiteY2" fmla="*/ 1184843 h 1184843"/>
              <a:gd name="connsiteX3" fmla="*/ 0 w 11066319"/>
              <a:gd name="connsiteY3" fmla="*/ 1184843 h 1184843"/>
              <a:gd name="connsiteX4" fmla="*/ 0 w 11066319"/>
              <a:gd name="connsiteY4" fmla="*/ 673833 h 1184843"/>
              <a:gd name="connsiteX0" fmla="*/ 0 w 11066318"/>
              <a:gd name="connsiteY0" fmla="*/ 673833 h 1184843"/>
              <a:gd name="connsiteX1" fmla="*/ 11066318 w 11066318"/>
              <a:gd name="connsiteY1" fmla="*/ 500992 h 1184843"/>
              <a:gd name="connsiteX2" fmla="*/ 11066318 w 11066318"/>
              <a:gd name="connsiteY2" fmla="*/ 1184843 h 1184843"/>
              <a:gd name="connsiteX3" fmla="*/ 0 w 11066318"/>
              <a:gd name="connsiteY3" fmla="*/ 1184843 h 1184843"/>
              <a:gd name="connsiteX4" fmla="*/ 0 w 11066318"/>
              <a:gd name="connsiteY4" fmla="*/ 673833 h 1184843"/>
              <a:gd name="connsiteX0" fmla="*/ 0 w 11066319"/>
              <a:gd name="connsiteY0" fmla="*/ 673833 h 1184843"/>
              <a:gd name="connsiteX1" fmla="*/ 11066319 w 11066319"/>
              <a:gd name="connsiteY1" fmla="*/ 576140 h 1184843"/>
              <a:gd name="connsiteX2" fmla="*/ 11066318 w 11066319"/>
              <a:gd name="connsiteY2" fmla="*/ 1184843 h 1184843"/>
              <a:gd name="connsiteX3" fmla="*/ 0 w 11066319"/>
              <a:gd name="connsiteY3" fmla="*/ 1184843 h 1184843"/>
              <a:gd name="connsiteX4" fmla="*/ 0 w 11066319"/>
              <a:gd name="connsiteY4" fmla="*/ 673833 h 1184843"/>
              <a:gd name="connsiteX0" fmla="*/ 0 w 11066319"/>
              <a:gd name="connsiteY0" fmla="*/ 825710 h 1336720"/>
              <a:gd name="connsiteX1" fmla="*/ 11066319 w 11066319"/>
              <a:gd name="connsiteY1" fmla="*/ 355704 h 1336720"/>
              <a:gd name="connsiteX2" fmla="*/ 11066318 w 11066319"/>
              <a:gd name="connsiteY2" fmla="*/ 1336720 h 1336720"/>
              <a:gd name="connsiteX3" fmla="*/ 0 w 11066319"/>
              <a:gd name="connsiteY3" fmla="*/ 1336720 h 1336720"/>
              <a:gd name="connsiteX4" fmla="*/ 0 w 11066319"/>
              <a:gd name="connsiteY4" fmla="*/ 825710 h 1336720"/>
              <a:gd name="connsiteX0" fmla="*/ 0 w 11066319"/>
              <a:gd name="connsiteY0" fmla="*/ 673833 h 1184843"/>
              <a:gd name="connsiteX1" fmla="*/ 11066319 w 11066319"/>
              <a:gd name="connsiteY1" fmla="*/ 203827 h 1184843"/>
              <a:gd name="connsiteX2" fmla="*/ 11066318 w 11066319"/>
              <a:gd name="connsiteY2" fmla="*/ 1184843 h 1184843"/>
              <a:gd name="connsiteX3" fmla="*/ 0 w 11066319"/>
              <a:gd name="connsiteY3" fmla="*/ 1184843 h 1184843"/>
              <a:gd name="connsiteX4" fmla="*/ 0 w 11066319"/>
              <a:gd name="connsiteY4" fmla="*/ 673833 h 1184843"/>
              <a:gd name="connsiteX0" fmla="*/ 0 w 11066319"/>
              <a:gd name="connsiteY0" fmla="*/ 673833 h 1613354"/>
              <a:gd name="connsiteX1" fmla="*/ 11066319 w 11066319"/>
              <a:gd name="connsiteY1" fmla="*/ 632338 h 1613354"/>
              <a:gd name="connsiteX2" fmla="*/ 11066318 w 11066319"/>
              <a:gd name="connsiteY2" fmla="*/ 1613354 h 1613354"/>
              <a:gd name="connsiteX3" fmla="*/ 0 w 11066319"/>
              <a:gd name="connsiteY3" fmla="*/ 1613354 h 1613354"/>
              <a:gd name="connsiteX4" fmla="*/ 0 w 11066319"/>
              <a:gd name="connsiteY4" fmla="*/ 673833 h 1613354"/>
              <a:gd name="connsiteX0" fmla="*/ 0 w 11066319"/>
              <a:gd name="connsiteY0" fmla="*/ 41495 h 981016"/>
              <a:gd name="connsiteX1" fmla="*/ 11066319 w 11066319"/>
              <a:gd name="connsiteY1" fmla="*/ 0 h 981016"/>
              <a:gd name="connsiteX2" fmla="*/ 11066318 w 11066319"/>
              <a:gd name="connsiteY2" fmla="*/ 981016 h 981016"/>
              <a:gd name="connsiteX3" fmla="*/ 0 w 11066319"/>
              <a:gd name="connsiteY3" fmla="*/ 981016 h 981016"/>
              <a:gd name="connsiteX4" fmla="*/ 0 w 11066319"/>
              <a:gd name="connsiteY4" fmla="*/ 41495 h 981016"/>
              <a:gd name="connsiteX0" fmla="*/ 0 w 11066319"/>
              <a:gd name="connsiteY0" fmla="*/ 0 h 1023818"/>
              <a:gd name="connsiteX1" fmla="*/ 11066319 w 11066319"/>
              <a:gd name="connsiteY1" fmla="*/ 42802 h 1023818"/>
              <a:gd name="connsiteX2" fmla="*/ 11066318 w 11066319"/>
              <a:gd name="connsiteY2" fmla="*/ 1023818 h 1023818"/>
              <a:gd name="connsiteX3" fmla="*/ 0 w 11066319"/>
              <a:gd name="connsiteY3" fmla="*/ 1023818 h 1023818"/>
              <a:gd name="connsiteX4" fmla="*/ 0 w 11066319"/>
              <a:gd name="connsiteY4" fmla="*/ 0 h 1023818"/>
              <a:gd name="connsiteX0" fmla="*/ 0 w 11066319"/>
              <a:gd name="connsiteY0" fmla="*/ 0 h 1023818"/>
              <a:gd name="connsiteX1" fmla="*/ 11066319 w 11066319"/>
              <a:gd name="connsiteY1" fmla="*/ 42802 h 1023818"/>
              <a:gd name="connsiteX2" fmla="*/ 11066318 w 11066319"/>
              <a:gd name="connsiteY2" fmla="*/ 1023818 h 1023818"/>
              <a:gd name="connsiteX3" fmla="*/ 0 w 11066319"/>
              <a:gd name="connsiteY3" fmla="*/ 1023818 h 1023818"/>
              <a:gd name="connsiteX4" fmla="*/ 0 w 11066319"/>
              <a:gd name="connsiteY4" fmla="*/ 0 h 1023818"/>
              <a:gd name="connsiteX0" fmla="*/ 0 w 11066319"/>
              <a:gd name="connsiteY0" fmla="*/ 322485 h 1346303"/>
              <a:gd name="connsiteX1" fmla="*/ 11066319 w 11066319"/>
              <a:gd name="connsiteY1" fmla="*/ 0 h 1346303"/>
              <a:gd name="connsiteX2" fmla="*/ 11066318 w 11066319"/>
              <a:gd name="connsiteY2" fmla="*/ 1346303 h 1346303"/>
              <a:gd name="connsiteX3" fmla="*/ 0 w 11066319"/>
              <a:gd name="connsiteY3" fmla="*/ 1346303 h 1346303"/>
              <a:gd name="connsiteX4" fmla="*/ 0 w 11066319"/>
              <a:gd name="connsiteY4" fmla="*/ 322485 h 1346303"/>
              <a:gd name="connsiteX0" fmla="*/ 0 w 11066319"/>
              <a:gd name="connsiteY0" fmla="*/ 20421 h 1346303"/>
              <a:gd name="connsiteX1" fmla="*/ 11066319 w 11066319"/>
              <a:gd name="connsiteY1" fmla="*/ 0 h 1346303"/>
              <a:gd name="connsiteX2" fmla="*/ 11066318 w 11066319"/>
              <a:gd name="connsiteY2" fmla="*/ 1346303 h 1346303"/>
              <a:gd name="connsiteX3" fmla="*/ 0 w 11066319"/>
              <a:gd name="connsiteY3" fmla="*/ 1346303 h 1346303"/>
              <a:gd name="connsiteX4" fmla="*/ 0 w 11066319"/>
              <a:gd name="connsiteY4" fmla="*/ 20421 h 1346303"/>
              <a:gd name="connsiteX0" fmla="*/ 0 w 11066319"/>
              <a:gd name="connsiteY0" fmla="*/ 20421 h 1346303"/>
              <a:gd name="connsiteX1" fmla="*/ 11066319 w 11066319"/>
              <a:gd name="connsiteY1" fmla="*/ 0 h 1346303"/>
              <a:gd name="connsiteX2" fmla="*/ 11066318 w 11066319"/>
              <a:gd name="connsiteY2" fmla="*/ 1346303 h 1346303"/>
              <a:gd name="connsiteX3" fmla="*/ 0 w 11066319"/>
              <a:gd name="connsiteY3" fmla="*/ 1346303 h 1346303"/>
              <a:gd name="connsiteX4" fmla="*/ 0 w 11066319"/>
              <a:gd name="connsiteY4" fmla="*/ 20421 h 1346303"/>
              <a:gd name="connsiteX0" fmla="*/ 0 w 11066319"/>
              <a:gd name="connsiteY0" fmla="*/ 20421 h 1346303"/>
              <a:gd name="connsiteX1" fmla="*/ 11066319 w 11066319"/>
              <a:gd name="connsiteY1" fmla="*/ 0 h 1346303"/>
              <a:gd name="connsiteX2" fmla="*/ 11066318 w 11066319"/>
              <a:gd name="connsiteY2" fmla="*/ 1346303 h 1346303"/>
              <a:gd name="connsiteX3" fmla="*/ 0 w 11066319"/>
              <a:gd name="connsiteY3" fmla="*/ 1346303 h 1346303"/>
              <a:gd name="connsiteX4" fmla="*/ 0 w 11066319"/>
              <a:gd name="connsiteY4" fmla="*/ 20421 h 1346303"/>
              <a:gd name="connsiteX0" fmla="*/ 0 w 11066319"/>
              <a:gd name="connsiteY0" fmla="*/ 20421 h 1346303"/>
              <a:gd name="connsiteX1" fmla="*/ 11066319 w 11066319"/>
              <a:gd name="connsiteY1" fmla="*/ 0 h 1346303"/>
              <a:gd name="connsiteX2" fmla="*/ 11066318 w 11066319"/>
              <a:gd name="connsiteY2" fmla="*/ 1346303 h 1346303"/>
              <a:gd name="connsiteX3" fmla="*/ 0 w 11066319"/>
              <a:gd name="connsiteY3" fmla="*/ 1346303 h 1346303"/>
              <a:gd name="connsiteX4" fmla="*/ 0 w 11066319"/>
              <a:gd name="connsiteY4" fmla="*/ 20421 h 1346303"/>
              <a:gd name="connsiteX0" fmla="*/ 0 w 11066319"/>
              <a:gd name="connsiteY0" fmla="*/ 20421 h 1346303"/>
              <a:gd name="connsiteX1" fmla="*/ 11066319 w 11066319"/>
              <a:gd name="connsiteY1" fmla="*/ 0 h 1346303"/>
              <a:gd name="connsiteX2" fmla="*/ 11066318 w 11066319"/>
              <a:gd name="connsiteY2" fmla="*/ 1346303 h 1346303"/>
              <a:gd name="connsiteX3" fmla="*/ 0 w 11066319"/>
              <a:gd name="connsiteY3" fmla="*/ 1346303 h 1346303"/>
              <a:gd name="connsiteX4" fmla="*/ 0 w 11066319"/>
              <a:gd name="connsiteY4" fmla="*/ 20421 h 134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6319" h="1346303">
                <a:moveTo>
                  <a:pt x="0" y="20421"/>
                </a:moveTo>
                <a:cubicBezTo>
                  <a:pt x="265131" y="505672"/>
                  <a:pt x="10744602" y="487266"/>
                  <a:pt x="11066319" y="0"/>
                </a:cubicBezTo>
                <a:cubicBezTo>
                  <a:pt x="11066319" y="202901"/>
                  <a:pt x="11066318" y="1143402"/>
                  <a:pt x="11066318" y="1346303"/>
                </a:cubicBezTo>
                <a:lnTo>
                  <a:pt x="0" y="1346303"/>
                </a:lnTo>
                <a:lnTo>
                  <a:pt x="0" y="20421"/>
                </a:lnTo>
                <a:close/>
              </a:path>
            </a:pathLst>
          </a:cu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87731" y="3561670"/>
            <a:ext cx="8603673" cy="1484312"/>
          </a:xfrm>
        </p:spPr>
        <p:txBody>
          <a:bodyPr/>
          <a:lstStyle>
            <a:lvl1pPr marL="0" indent="0" algn="ctr">
              <a:buFontTx/>
              <a:buNone/>
              <a:defRPr sz="2400" b="0"/>
            </a:lvl1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4655126" y="5860473"/>
            <a:ext cx="2878283" cy="756902"/>
            <a:chOff x="3771899" y="5538354"/>
            <a:chExt cx="4188452" cy="1101437"/>
          </a:xfrm>
        </p:grpSpPr>
        <p:pic>
          <p:nvPicPr>
            <p:cNvPr id="6" name="Picture 2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018" y="5784272"/>
              <a:ext cx="888134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 14" descr="logo.AGEFIPH-Pantone_04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0488" y="5777922"/>
              <a:ext cx="1439863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7" descr="http://intranet.direccte.gouv.fr/paca/Etudes%20et%20statistiques/Les%20logos/Ministère%20du%20travail.jpg"/>
            <p:cNvPicPr/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1899" y="5538354"/>
              <a:ext cx="955965" cy="11014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ZoneTexte 12"/>
          <p:cNvSpPr txBox="1">
            <a:spLocks noChangeArrowheads="1"/>
          </p:cNvSpPr>
          <p:nvPr userDrawn="1"/>
        </p:nvSpPr>
        <p:spPr bwMode="auto">
          <a:xfrm>
            <a:off x="0" y="727433"/>
            <a:ext cx="12192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5"/>
              </a:buBlip>
              <a:defRPr sz="2800" b="1">
                <a:solidFill>
                  <a:srgbClr val="FEF2C6"/>
                </a:solidFill>
                <a:latin typeface="Myriad Roman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FEF2C6"/>
                </a:solidFill>
                <a:latin typeface="Myriad Roman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FEF2C6"/>
                </a:solidFill>
                <a:latin typeface="Myriad Roman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FEF2C6"/>
                </a:solidFill>
                <a:latin typeface="Myriad Roman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FEF2C6"/>
                </a:solidFill>
                <a:latin typeface="Myriad Roman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EF2C6"/>
                </a:solidFill>
                <a:latin typeface="Myriad Roman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EF2C6"/>
                </a:solidFill>
                <a:latin typeface="Myriad Roman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EF2C6"/>
                </a:solidFill>
                <a:latin typeface="Myriad Roman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EF2C6"/>
                </a:solidFill>
                <a:latin typeface="Myriad Roman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0" dirty="0">
                <a:solidFill>
                  <a:srgbClr val="00355F"/>
                </a:solidFill>
                <a:latin typeface="Arial Narrow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Système d’information en santé, travail et environnement </a:t>
            </a:r>
            <a:endParaRPr lang="fr-FR" altLang="fr-FR" sz="2400" b="0" dirty="0" smtClean="0">
              <a:solidFill>
                <a:srgbClr val="00355F"/>
              </a:solidFill>
              <a:latin typeface="Arial Narrow" pitchFamily="34" charset="0"/>
              <a:ea typeface="MS PGothic" panose="020B0600070205080204" pitchFamily="34" charset="-128"/>
              <a:cs typeface="Calibri Light" panose="020F03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0" dirty="0" smtClean="0">
                <a:solidFill>
                  <a:srgbClr val="00355F"/>
                </a:solidFill>
                <a:latin typeface="Arial Narrow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Provence-Alpes-Côte </a:t>
            </a:r>
            <a:r>
              <a:rPr lang="fr-FR" altLang="fr-FR" sz="2000" b="0" dirty="0">
                <a:solidFill>
                  <a:srgbClr val="00355F"/>
                </a:solidFill>
                <a:latin typeface="Arial Narrow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d’Azur </a:t>
            </a:r>
            <a:r>
              <a:rPr lang="fr-FR" altLang="fr-FR" sz="2400" b="0" dirty="0">
                <a:solidFill>
                  <a:srgbClr val="00355F"/>
                </a:solidFill>
                <a:latin typeface="Arial Narrow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/>
            </a:r>
            <a:br>
              <a:rPr lang="fr-FR" altLang="fr-FR" sz="2400" b="0" dirty="0">
                <a:solidFill>
                  <a:srgbClr val="00355F"/>
                </a:solidFill>
                <a:latin typeface="Arial Narrow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</a:br>
            <a:endParaRPr lang="fr-FR" altLang="fr-FR" sz="2400" b="0" dirty="0">
              <a:solidFill>
                <a:srgbClr val="00355F"/>
              </a:solidFill>
              <a:latin typeface="Arial Narrow" pitchFamily="34" charset="0"/>
              <a:ea typeface="MS PGothic" panose="020B0600070205080204" pitchFamily="34" charset="-128"/>
              <a:cs typeface="Calibri Light" panose="020F0302020204030204" pitchFamily="34" charset="0"/>
            </a:endParaRPr>
          </a:p>
        </p:txBody>
      </p:sp>
      <p:pic>
        <p:nvPicPr>
          <p:cNvPr id="14" name="Picture 2" descr="Accueil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6942" y="268538"/>
            <a:ext cx="1738116" cy="447675"/>
          </a:xfrm>
          <a:prstGeom prst="rect">
            <a:avLst/>
          </a:prstGeom>
          <a:noFill/>
        </p:spPr>
      </p:pic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0" y="1707016"/>
            <a:ext cx="12192000" cy="1482497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7494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4679" y="890588"/>
            <a:ext cx="109728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4679" y="2229213"/>
            <a:ext cx="10972800" cy="4381500"/>
          </a:xfrm>
        </p:spPr>
        <p:txBody>
          <a:bodyPr/>
          <a:lstStyle>
            <a:lvl1pPr>
              <a:defRPr b="1"/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400"/>
            </a:lvl3pPr>
            <a:lvl4pPr>
              <a:defRPr sz="2400"/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8544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79622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4417" y="2216150"/>
            <a:ext cx="538480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12417" y="2216150"/>
            <a:ext cx="538480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772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040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pic>
        <p:nvPicPr>
          <p:cNvPr id="4" name="Picture 2" descr="Accuei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3762" y="1048088"/>
            <a:ext cx="3214739" cy="828000"/>
          </a:xfrm>
          <a:prstGeom prst="rect">
            <a:avLst/>
          </a:prstGeom>
          <a:noFill/>
        </p:spPr>
      </p:pic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-110068" y="2033588"/>
            <a:ext cx="12657667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 b="1">
                <a:solidFill>
                  <a:srgbClr val="FEF2C6"/>
                </a:solidFill>
                <a:latin typeface="Myriad Roman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FEF2C6"/>
                </a:solidFill>
                <a:latin typeface="Myriad Roman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FEF2C6"/>
                </a:solidFill>
                <a:latin typeface="Myriad Roman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FEF2C6"/>
                </a:solidFill>
                <a:latin typeface="Myriad Roman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FEF2C6"/>
                </a:solidFill>
                <a:latin typeface="Myriad Roman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EF2C6"/>
                </a:solidFill>
                <a:latin typeface="Myriad Roman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EF2C6"/>
                </a:solidFill>
                <a:latin typeface="Myriad Roman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EF2C6"/>
                </a:solidFill>
                <a:latin typeface="Myriad Roman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EF2C6"/>
                </a:solidFill>
                <a:latin typeface="Myriad Roman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600" b="0" dirty="0">
                <a:solidFill>
                  <a:srgbClr val="00355F"/>
                </a:solidFill>
                <a:latin typeface="Arial Narrow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Système d’information en santé, travail et environnement </a:t>
            </a:r>
            <a:endParaRPr lang="fr-FR" altLang="fr-FR" sz="3600" b="0" dirty="0" smtClean="0">
              <a:solidFill>
                <a:srgbClr val="00355F"/>
              </a:solidFill>
              <a:latin typeface="Arial Narrow" pitchFamily="34" charset="0"/>
              <a:ea typeface="MS PGothic" panose="020B0600070205080204" pitchFamily="34" charset="-128"/>
              <a:cs typeface="Calibri Light" panose="020F03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200" b="0" dirty="0" smtClean="0">
                <a:solidFill>
                  <a:srgbClr val="00355F"/>
                </a:solidFill>
                <a:latin typeface="Arial Narrow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Provence-Alpes-Côte </a:t>
            </a:r>
            <a:r>
              <a:rPr lang="fr-FR" altLang="fr-FR" sz="3200" b="0" dirty="0">
                <a:solidFill>
                  <a:srgbClr val="00355F"/>
                </a:solidFill>
                <a:latin typeface="Arial Narrow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d’Azur </a:t>
            </a:r>
            <a:r>
              <a:rPr lang="fr-FR" altLang="fr-FR" sz="2400" b="0" dirty="0">
                <a:solidFill>
                  <a:srgbClr val="00355F"/>
                </a:solidFill>
                <a:latin typeface="Arial Narrow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/>
            </a:r>
            <a:br>
              <a:rPr lang="fr-FR" altLang="fr-FR" sz="2400" b="0" dirty="0">
                <a:solidFill>
                  <a:srgbClr val="00355F"/>
                </a:solidFill>
                <a:latin typeface="Arial Narrow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</a:br>
            <a:endParaRPr lang="fr-FR" altLang="fr-FR" sz="2400" b="0" dirty="0">
              <a:solidFill>
                <a:srgbClr val="00355F"/>
              </a:solidFill>
              <a:latin typeface="Arial Narrow" pitchFamily="34" charset="0"/>
              <a:ea typeface="MS PGothic" panose="020B0600070205080204" pitchFamily="34" charset="-128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95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859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4679" y="890588"/>
            <a:ext cx="109728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4679" y="2229213"/>
            <a:ext cx="10972800" cy="4381500"/>
          </a:xfrm>
        </p:spPr>
        <p:txBody>
          <a:bodyPr/>
          <a:lstStyle>
            <a:lvl1pPr>
              <a:defRPr b="1"/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400"/>
            </a:lvl3pPr>
            <a:lvl4pPr>
              <a:defRPr sz="2400"/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1830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624417" y="188913"/>
            <a:ext cx="5376333" cy="57626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814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11654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909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54017" y="890588"/>
            <a:ext cx="2743200" cy="570706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4417" y="890588"/>
            <a:ext cx="8026400" cy="570706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624417" y="188913"/>
            <a:ext cx="5376333" cy="57626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2146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4417" y="890588"/>
            <a:ext cx="109728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24417" y="2216150"/>
            <a:ext cx="5384800" cy="43815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12417" y="2216150"/>
            <a:ext cx="5384800" cy="43815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522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1F0978-58F5-46C4-98F9-FBD99DD15A13}" type="slidenum">
              <a:rPr kumimoji="0" lang="en-US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51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25621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4417" y="2216150"/>
            <a:ext cx="538480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12417" y="2216150"/>
            <a:ext cx="538480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796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32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pic>
        <p:nvPicPr>
          <p:cNvPr id="4" name="Picture 2" descr="Accuei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3762" y="1048088"/>
            <a:ext cx="3214739" cy="828000"/>
          </a:xfrm>
          <a:prstGeom prst="rect">
            <a:avLst/>
          </a:prstGeom>
          <a:noFill/>
        </p:spPr>
      </p:pic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-110068" y="2033588"/>
            <a:ext cx="12657667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 b="1">
                <a:solidFill>
                  <a:srgbClr val="FEF2C6"/>
                </a:solidFill>
                <a:latin typeface="Myriad Roman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FEF2C6"/>
                </a:solidFill>
                <a:latin typeface="Myriad Roman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FEF2C6"/>
                </a:solidFill>
                <a:latin typeface="Myriad Roman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FEF2C6"/>
                </a:solidFill>
                <a:latin typeface="Myriad Roman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FEF2C6"/>
                </a:solidFill>
                <a:latin typeface="Myriad Roman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EF2C6"/>
                </a:solidFill>
                <a:latin typeface="Myriad Roman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EF2C6"/>
                </a:solidFill>
                <a:latin typeface="Myriad Roman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EF2C6"/>
                </a:solidFill>
                <a:latin typeface="Myriad Roman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EF2C6"/>
                </a:solidFill>
                <a:latin typeface="Myriad Roman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600" b="0" dirty="0">
                <a:solidFill>
                  <a:srgbClr val="00355F"/>
                </a:solidFill>
                <a:latin typeface="Arial Narrow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Système d’information en santé, travail et environnement </a:t>
            </a:r>
            <a:endParaRPr lang="fr-FR" altLang="fr-FR" sz="3600" b="0" dirty="0" smtClean="0">
              <a:solidFill>
                <a:srgbClr val="00355F"/>
              </a:solidFill>
              <a:latin typeface="Arial Narrow" pitchFamily="34" charset="0"/>
              <a:ea typeface="MS PGothic" panose="020B0600070205080204" pitchFamily="34" charset="-128"/>
              <a:cs typeface="Calibri Light" panose="020F03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200" b="0" dirty="0" smtClean="0">
                <a:solidFill>
                  <a:srgbClr val="00355F"/>
                </a:solidFill>
                <a:latin typeface="Arial Narrow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Provence-Alpes-Côte </a:t>
            </a:r>
            <a:r>
              <a:rPr lang="fr-FR" altLang="fr-FR" sz="3200" b="0" dirty="0">
                <a:solidFill>
                  <a:srgbClr val="00355F"/>
                </a:solidFill>
                <a:latin typeface="Arial Narrow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d’Azur </a:t>
            </a:r>
            <a:r>
              <a:rPr lang="fr-FR" altLang="fr-FR" sz="2400" b="0" dirty="0">
                <a:solidFill>
                  <a:srgbClr val="00355F"/>
                </a:solidFill>
                <a:latin typeface="Arial Narrow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/>
            </a:r>
            <a:br>
              <a:rPr lang="fr-FR" altLang="fr-FR" sz="2400" b="0" dirty="0">
                <a:solidFill>
                  <a:srgbClr val="00355F"/>
                </a:solidFill>
                <a:latin typeface="Arial Narrow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</a:br>
            <a:endParaRPr lang="fr-FR" altLang="fr-FR" sz="2400" b="0" dirty="0">
              <a:solidFill>
                <a:srgbClr val="00355F"/>
              </a:solidFill>
              <a:latin typeface="Arial Narrow" pitchFamily="34" charset="0"/>
              <a:ea typeface="MS PGothic" panose="020B0600070205080204" pitchFamily="34" charset="-128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095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61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624417" y="188913"/>
            <a:ext cx="5376333" cy="57626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757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9038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rgbClr val="01AF9A"/>
            </a:gs>
            <a:gs pos="0">
              <a:srgbClr val="01BB8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89058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2216150"/>
            <a:ext cx="109728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- 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418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0">
          <a:solidFill>
            <a:schemeClr val="bg1"/>
          </a:solidFill>
          <a:latin typeface="Calibri Light" panose="020F0302020204030204" pitchFamily="34" charset="0"/>
          <a:ea typeface="MS PGothic" panose="020B0600070205080204" pitchFamily="34" charset="-128"/>
          <a:cs typeface="Calibri Light" panose="020F0302020204030204" pitchFamily="34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Roman" pitchFamily="34" charset="0"/>
          <a:ea typeface="MS PGothic" panose="020B0600070205080204" pitchFamily="34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Roman" pitchFamily="34" charset="0"/>
          <a:ea typeface="MS PGothic" panose="020B0600070205080204" pitchFamily="34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Roman" pitchFamily="34" charset="0"/>
          <a:ea typeface="MS PGothic" panose="020B0600070205080204" pitchFamily="34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Roman" pitchFamily="34" charset="0"/>
          <a:ea typeface="MS PGothic" panose="020B0600070205080204" pitchFamily="34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Roman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Roman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Roman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b="0">
          <a:solidFill>
            <a:srgbClr val="FEF2C6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b="0">
          <a:solidFill>
            <a:srgbClr val="FEF2C6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FontTx/>
        <a:buNone/>
        <a:defRPr sz="2200">
          <a:solidFill>
            <a:srgbClr val="FEF2C6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2000">
          <a:solidFill>
            <a:srgbClr val="FEF2C6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2000">
          <a:solidFill>
            <a:srgbClr val="FEF2C6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EF2C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EF2C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EF2C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EF2C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rgbClr val="01AF9A"/>
            </a:gs>
            <a:gs pos="0">
              <a:srgbClr val="01BB8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89058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2216150"/>
            <a:ext cx="109728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- 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9749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sldNum="0"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0">
          <a:solidFill>
            <a:schemeClr val="bg1"/>
          </a:solidFill>
          <a:latin typeface="Calibri Light" panose="020F0302020204030204" pitchFamily="34" charset="0"/>
          <a:ea typeface="MS PGothic" panose="020B0600070205080204" pitchFamily="34" charset="-128"/>
          <a:cs typeface="Calibri Light" panose="020F0302020204030204" pitchFamily="34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Roman" pitchFamily="34" charset="0"/>
          <a:ea typeface="MS PGothic" panose="020B0600070205080204" pitchFamily="34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Roman" pitchFamily="34" charset="0"/>
          <a:ea typeface="MS PGothic" panose="020B0600070205080204" pitchFamily="34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Roman" pitchFamily="34" charset="0"/>
          <a:ea typeface="MS PGothic" panose="020B0600070205080204" pitchFamily="34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Roman" pitchFamily="34" charset="0"/>
          <a:ea typeface="MS PGothic" panose="020B0600070205080204" pitchFamily="34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Roman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Roman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Roman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b="0">
          <a:solidFill>
            <a:srgbClr val="FEF2C6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b="0">
          <a:solidFill>
            <a:srgbClr val="FEF2C6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FontTx/>
        <a:buNone/>
        <a:defRPr sz="2200">
          <a:solidFill>
            <a:srgbClr val="FEF2C6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2000">
          <a:solidFill>
            <a:srgbClr val="FEF2C6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2000">
          <a:solidFill>
            <a:srgbClr val="FEF2C6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EF2C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EF2C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EF2C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EF2C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rgbClr val="3C8C93"/>
            </a:gs>
            <a:gs pos="0">
              <a:srgbClr val="01BB8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8690" y="2563135"/>
            <a:ext cx="10489727" cy="1944141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979464" algn="l"/>
              </a:tabLst>
            </a:pPr>
            <a:r>
              <a:rPr lang="fr-FR" sz="4800" dirty="0" smtClean="0">
                <a:latin typeface="Arial Narrow" panose="020B0606020202030204" pitchFamily="34" charset="0"/>
              </a:rPr>
              <a:t>Que faire face à la souffrance psychique liée au travail des patients ?</a:t>
            </a:r>
            <a:br>
              <a:rPr lang="fr-FR" sz="4800" dirty="0" smtClean="0">
                <a:latin typeface="Arial Narrow" panose="020B0606020202030204" pitchFamily="34" charset="0"/>
              </a:rPr>
            </a:br>
            <a:r>
              <a:rPr lang="fr-FR" sz="2800" dirty="0" smtClean="0">
                <a:latin typeface="Arial Narrow" panose="020B0606020202030204" pitchFamily="34" charset="0"/>
              </a:rPr>
              <a:t>Le cas de Mme M., commerciale.</a:t>
            </a:r>
            <a:br>
              <a:rPr lang="fr-FR" sz="2800" dirty="0" smtClean="0">
                <a:latin typeface="Arial Narrow" panose="020B0606020202030204" pitchFamily="34" charset="0"/>
              </a:rPr>
            </a:br>
            <a:r>
              <a:rPr lang="fr-FR" sz="4800" dirty="0" smtClean="0">
                <a:latin typeface="Arial Narrow" panose="020B0606020202030204" pitchFamily="34" charset="0"/>
              </a:rPr>
              <a:t/>
            </a:r>
            <a:br>
              <a:rPr lang="fr-FR" sz="4800" dirty="0" smtClean="0">
                <a:latin typeface="Arial Narrow" panose="020B0606020202030204" pitchFamily="34" charset="0"/>
              </a:rPr>
            </a:br>
            <a:r>
              <a:rPr lang="fr-FR" sz="220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Intervenants : </a:t>
            </a:r>
            <a:r>
              <a:rPr lang="fr-FR" sz="2200" dirty="0">
                <a:solidFill>
                  <a:srgbClr val="EA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Dr Besson </a:t>
            </a:r>
            <a:r>
              <a:rPr lang="fr-FR" sz="2200" dirty="0">
                <a:solidFill>
                  <a:srgbClr val="EAEBB3"/>
                </a:solidFill>
                <a:latin typeface="Arial Narrow" panose="020B0606020202030204" pitchFamily="34" charset="0"/>
              </a:rPr>
              <a:t>(médecin </a:t>
            </a:r>
            <a:r>
              <a:rPr lang="fr-FR" sz="220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psychiatre URPS ML)</a:t>
            </a:r>
            <a:r>
              <a:rPr lang="fr-FR" sz="2200" dirty="0">
                <a:solidFill>
                  <a:srgbClr val="EAEBB3"/>
                </a:solidFill>
                <a:latin typeface="Arial Narrow" panose="020B0606020202030204" pitchFamily="34" charset="0"/>
              </a:rPr>
              <a:t/>
            </a:r>
            <a:br>
              <a:rPr lang="fr-FR" sz="2200" dirty="0">
                <a:solidFill>
                  <a:srgbClr val="EAEBB3"/>
                </a:solidFill>
                <a:latin typeface="Arial Narrow" panose="020B0606020202030204" pitchFamily="34" charset="0"/>
              </a:rPr>
            </a:br>
            <a:r>
              <a:rPr lang="fr-FR" sz="2200" dirty="0" smtClean="0">
                <a:solidFill>
                  <a:srgbClr val="EA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Dr </a:t>
            </a:r>
            <a:r>
              <a:rPr lang="fr-FR" sz="2200" dirty="0" err="1" smtClean="0">
                <a:solidFill>
                  <a:srgbClr val="EA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Burlot</a:t>
            </a:r>
            <a:r>
              <a:rPr lang="fr-FR" sz="220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,</a:t>
            </a:r>
            <a:r>
              <a:rPr lang="fr-FR" sz="2200" dirty="0" smtClean="0">
                <a:solidFill>
                  <a:srgbClr val="EA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220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médecin </a:t>
            </a:r>
            <a:r>
              <a:rPr lang="fr-FR" sz="2200" dirty="0">
                <a:solidFill>
                  <a:srgbClr val="EAEBB3"/>
                </a:solidFill>
                <a:latin typeface="Arial Narrow" panose="020B0606020202030204" pitchFamily="34" charset="0"/>
              </a:rPr>
              <a:t>conseil </a:t>
            </a:r>
            <a:r>
              <a:rPr lang="fr-FR" sz="220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régional adjoint (DRSM) - </a:t>
            </a:r>
            <a:r>
              <a:rPr lang="fr-FR" sz="2200" dirty="0" smtClean="0">
                <a:solidFill>
                  <a:srgbClr val="EA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Dr Dubois, </a:t>
            </a:r>
            <a:r>
              <a:rPr lang="fr-FR" sz="220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médecin inspecteur du travail (DIRECCTE</a:t>
            </a:r>
            <a:r>
              <a:rPr lang="fr-FR" sz="2200" smtClean="0">
                <a:solidFill>
                  <a:srgbClr val="EAEBB3"/>
                </a:solidFill>
                <a:latin typeface="Arial Narrow" panose="020B0606020202030204" pitchFamily="34" charset="0"/>
              </a:rPr>
              <a:t>) - </a:t>
            </a:r>
            <a:r>
              <a:rPr lang="fr-FR" sz="2200" dirty="0" smtClean="0">
                <a:solidFill>
                  <a:srgbClr val="EA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C. Mascarène</a:t>
            </a:r>
            <a:r>
              <a:rPr lang="fr-FR" sz="220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, chargée d’études (ORS PACA)</a:t>
            </a:r>
            <a:endParaRPr lang="fr-FR" sz="2200" dirty="0">
              <a:solidFill>
                <a:srgbClr val="EAEBB3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1198690" y="5393543"/>
            <a:ext cx="97946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 b="1">
                <a:solidFill>
                  <a:srgbClr val="FEF2C6"/>
                </a:solidFill>
                <a:latin typeface="Myriad Roman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FEF2C6"/>
                </a:solidFill>
                <a:latin typeface="Myriad Roman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FEF2C6"/>
                </a:solidFill>
                <a:latin typeface="Myriad Roman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FEF2C6"/>
                </a:solidFill>
                <a:latin typeface="Myriad Roman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FEF2C6"/>
                </a:solidFill>
                <a:latin typeface="Myriad Roman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EF2C6"/>
                </a:solidFill>
                <a:latin typeface="Myriad Roman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EF2C6"/>
                </a:solidFill>
                <a:latin typeface="Myriad Roman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EF2C6"/>
                </a:solidFill>
                <a:latin typeface="Myriad Roman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EF2C6"/>
                </a:solidFill>
                <a:latin typeface="Myriad Roman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Aft>
                <a:spcPct val="0"/>
              </a:spcAft>
              <a:buClr>
                <a:srgbClr val="808080"/>
              </a:buClr>
              <a:buNone/>
            </a:pPr>
            <a:r>
              <a:rPr lang="fr-FR" sz="18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Congrès de médecine libérale - Palais du </a:t>
            </a:r>
            <a:r>
              <a:rPr lang="fr-FR" sz="1800" b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Pharo</a:t>
            </a:r>
            <a:r>
              <a:rPr lang="fr-FR" sz="18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, Marseille </a:t>
            </a:r>
            <a:r>
              <a:rPr lang="fr-FR" sz="18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19 </a:t>
            </a:r>
            <a:r>
              <a:rPr lang="fr-FR" sz="18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janvier 2019</a:t>
            </a:r>
            <a:endParaRPr kumimoji="1" lang="fr-FR" altLang="fr-FR" sz="1800" b="0" dirty="0">
              <a:solidFill>
                <a:schemeClr val="accent2">
                  <a:lumMod val="60000"/>
                  <a:lumOff val="40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15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accent1">
                <a:lumMod val="50000"/>
              </a:schemeClr>
            </a:gs>
            <a:gs pos="0">
              <a:srgbClr val="01BB8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title"/>
          </p:nvPr>
        </p:nvSpPr>
        <p:spPr>
          <a:xfrm>
            <a:off x="190501" y="0"/>
            <a:ext cx="3782059" cy="6569766"/>
          </a:xfrm>
        </p:spPr>
        <p:txBody>
          <a:bodyPr/>
          <a:lstStyle/>
          <a:p>
            <a:pPr>
              <a:defRPr/>
            </a:pPr>
            <a:r>
              <a:rPr lang="fr-FR" sz="2800" dirty="0"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fr-FR" sz="2800" dirty="0">
                <a:latin typeface="Arial Narrow" panose="020B0606020202030204" pitchFamily="34" charset="0"/>
                <a:cs typeface="Arial" pitchFamily="34" charset="0"/>
              </a:rPr>
            </a:br>
            <a:r>
              <a:rPr lang="fr-FR" sz="2800" dirty="0"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fr-FR" sz="2800" dirty="0">
                <a:latin typeface="Arial Narrow" panose="020B0606020202030204" pitchFamily="34" charset="0"/>
                <a:cs typeface="Arial" pitchFamily="34" charset="0"/>
              </a:rPr>
            </a:br>
            <a:r>
              <a:rPr lang="fr-FR" sz="4000" dirty="0">
                <a:latin typeface="Arial Narrow" panose="020B0606020202030204" pitchFamily="34" charset="0"/>
                <a:cs typeface="Arial" pitchFamily="34" charset="0"/>
              </a:rPr>
              <a:t>Pas de reconnaissance </a:t>
            </a:r>
            <a:r>
              <a:rPr lang="fr-FR" sz="4000" dirty="0" smtClean="0">
                <a:latin typeface="Arial Narrow" panose="020B0606020202030204" pitchFamily="34" charset="0"/>
                <a:cs typeface="Arial" pitchFamily="34" charset="0"/>
              </a:rPr>
              <a:t>en MP par </a:t>
            </a:r>
            <a:r>
              <a:rPr lang="fr-FR" sz="4000" dirty="0">
                <a:latin typeface="Arial Narrow" panose="020B0606020202030204" pitchFamily="34" charset="0"/>
                <a:cs typeface="Arial" pitchFamily="34" charset="0"/>
              </a:rPr>
              <a:t>le système des </a:t>
            </a:r>
            <a:r>
              <a:rPr lang="fr-FR" sz="4000" dirty="0" smtClean="0">
                <a:latin typeface="Arial Narrow" panose="020B0606020202030204" pitchFamily="34" charset="0"/>
                <a:cs typeface="Arial" pitchFamily="34" charset="0"/>
              </a:rPr>
              <a:t>tableaux : </a:t>
            </a:r>
            <a:br>
              <a:rPr lang="fr-FR" sz="4000" dirty="0" smtClean="0">
                <a:latin typeface="Arial Narrow" panose="020B0606020202030204" pitchFamily="34" charset="0"/>
                <a:cs typeface="Arial" pitchFamily="34" charset="0"/>
              </a:rPr>
            </a:br>
            <a:r>
              <a:rPr lang="fr-FR" sz="4000" dirty="0"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fr-FR" sz="4000" dirty="0">
                <a:latin typeface="Arial Narrow" panose="020B0606020202030204" pitchFamily="34" charset="0"/>
                <a:cs typeface="Arial" pitchFamily="34" charset="0"/>
              </a:rPr>
            </a:br>
            <a:r>
              <a:rPr lang="fr-FR" sz="4000" dirty="0" smtClean="0">
                <a:latin typeface="Arial Narrow" panose="020B0606020202030204" pitchFamily="34" charset="0"/>
                <a:cs typeface="Arial" pitchFamily="34" charset="0"/>
              </a:rPr>
              <a:t>reconnaissance possible par le CRRMP* </a:t>
            </a:r>
            <a:r>
              <a:rPr lang="fr-FR" sz="2800" dirty="0">
                <a:solidFill>
                  <a:schemeClr val="accent5">
                    <a:lumMod val="2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fr-FR" sz="2800" dirty="0">
                <a:solidFill>
                  <a:schemeClr val="accent5">
                    <a:lumMod val="25000"/>
                  </a:schemeClr>
                </a:solidFill>
                <a:latin typeface="Arial Narrow" panose="020B0606020202030204" pitchFamily="34" charset="0"/>
              </a:rPr>
            </a:br>
            <a:r>
              <a:rPr lang="fr-FR" sz="2800" dirty="0">
                <a:latin typeface="Arial Narrow" panose="020B060602020203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76803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287519" y="312561"/>
            <a:ext cx="7894320" cy="6267918"/>
          </a:xfrm>
        </p:spPr>
        <p:txBody>
          <a:bodyPr/>
          <a:lstStyle/>
          <a:p>
            <a:r>
              <a:rPr lang="fr-FR" altLang="fr-FR" sz="2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Reconnaissance possible des affections psychiques en MP </a:t>
            </a:r>
          </a:p>
          <a:p>
            <a:r>
              <a:rPr lang="fr-FR" altLang="fr-FR" sz="2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Pathologie d’un niveau de </a:t>
            </a:r>
            <a:r>
              <a:rPr lang="fr-FR" altLang="fr-F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gravité</a:t>
            </a:r>
            <a:r>
              <a:rPr lang="fr-FR" altLang="fr-FR" sz="2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suffisant : </a:t>
            </a:r>
          </a:p>
          <a:p>
            <a:pPr marL="1163638" lvl="2" indent="-249238">
              <a:buFont typeface="Arial" panose="020B0604020202020204" pitchFamily="34" charset="0"/>
              <a:buChar char="•"/>
            </a:pPr>
            <a:r>
              <a:rPr lang="fr-FR" altLang="fr-FR" sz="2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responsable du décès du patient </a:t>
            </a:r>
            <a:r>
              <a:rPr lang="fr-FR" altLang="fr-FR" sz="26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ou</a:t>
            </a:r>
          </a:p>
          <a:p>
            <a:pPr marL="1163638" lvl="2" indent="-249238">
              <a:buFont typeface="Arial" panose="020B0604020202020204" pitchFamily="34" charset="0"/>
              <a:buChar char="•"/>
            </a:pPr>
            <a:r>
              <a:rPr lang="fr-FR" altLang="fr-FR" sz="2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d’une incapacité </a:t>
            </a:r>
            <a:r>
              <a:rPr lang="fr-FR" altLang="fr-FR" sz="2600" dirty="0">
                <a:latin typeface="Arial Narrow" panose="020B0606020202030204" pitchFamily="34" charset="0"/>
                <a:cs typeface="Arial" panose="020B0604020202020204" pitchFamily="34" charset="0"/>
              </a:rPr>
              <a:t>permanente prévisible ≥ 25 </a:t>
            </a:r>
            <a:r>
              <a:rPr lang="fr-FR" altLang="fr-FR" sz="2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%</a:t>
            </a:r>
          </a:p>
          <a:p>
            <a:pPr marL="1163638" lvl="2" indent="-249238">
              <a:buFont typeface="Arial" panose="020B0604020202020204" pitchFamily="34" charset="0"/>
              <a:buChar char="•"/>
            </a:pPr>
            <a:endParaRPr lang="fr-FR" altLang="fr-FR" sz="10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altLang="fr-FR" sz="2000" i="1" u="sng" dirty="0" smtClean="0">
                <a:latin typeface="Arial Narrow" panose="020B0606020202030204" pitchFamily="34" charset="0"/>
                <a:cs typeface="Arial" panose="020B0604020202020204" pitchFamily="34" charset="0"/>
              </a:rPr>
              <a:t>NB</a:t>
            </a:r>
            <a:r>
              <a:rPr lang="fr-FR" altLang="fr-FR" sz="20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: </a:t>
            </a:r>
            <a:r>
              <a:rPr lang="fr-FR" altLang="fr-FR" sz="2000" i="1" dirty="0">
                <a:latin typeface="Arial Narrow" panose="020B0606020202030204" pitchFamily="34" charset="0"/>
                <a:cs typeface="Arial" panose="020B0604020202020204" pitchFamily="34" charset="0"/>
              </a:rPr>
              <a:t>Le médecin signale tout symptôme et </a:t>
            </a:r>
            <a:r>
              <a:rPr lang="fr-FR" altLang="fr-FR" sz="20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toute </a:t>
            </a:r>
            <a:r>
              <a:rPr lang="fr-FR" altLang="fr-FR" sz="2000" i="1" dirty="0">
                <a:latin typeface="Arial Narrow" panose="020B0606020202030204" pitchFamily="34" charset="0"/>
                <a:cs typeface="Arial" panose="020B0604020202020204" pitchFamily="34" charset="0"/>
              </a:rPr>
              <a:t>maladie présentant selon lui, un caractère professionnel</a:t>
            </a:r>
            <a:r>
              <a:rPr lang="fr-FR" altLang="fr-FR" sz="20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**</a:t>
            </a:r>
          </a:p>
          <a:p>
            <a:pPr marL="0" indent="0">
              <a:buNone/>
            </a:pPr>
            <a:endParaRPr lang="fr-FR" altLang="fr-FR" sz="1000" i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buClr>
                <a:schemeClr val="bg1"/>
              </a:buClr>
            </a:pPr>
            <a:r>
              <a:rPr lang="fr-FR" altLang="fr-FR" sz="2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Etude de la demande </a:t>
            </a:r>
            <a:r>
              <a:rPr lang="fr-FR" altLang="fr-FR" sz="2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par le médecin conseil échelon local du Service médical</a:t>
            </a:r>
            <a:r>
              <a:rPr lang="fr-FR" altLang="fr-F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fr-FR" altLang="fr-FR" sz="2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(éventuellement avis sapiteur)</a:t>
            </a:r>
          </a:p>
          <a:p>
            <a:pPr>
              <a:buClr>
                <a:schemeClr val="bg1"/>
              </a:buClr>
            </a:pPr>
            <a:r>
              <a:rPr lang="fr-FR" altLang="fr-FR" sz="2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Etude</a:t>
            </a:r>
            <a:r>
              <a:rPr lang="fr-FR" altLang="fr-F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fr-FR" altLang="fr-FR" sz="2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par </a:t>
            </a:r>
            <a:r>
              <a:rPr lang="fr-FR" altLang="fr-FR" sz="2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le </a:t>
            </a:r>
            <a:r>
              <a:rPr lang="fr-FR" altLang="fr-FR" sz="2600" dirty="0">
                <a:latin typeface="Arial Narrow" panose="020B0606020202030204" pitchFamily="34" charset="0"/>
                <a:cs typeface="Arial" panose="020B0604020202020204" pitchFamily="34" charset="0"/>
              </a:rPr>
              <a:t>CRRMP</a:t>
            </a:r>
            <a:r>
              <a:rPr lang="fr-FR" altLang="fr-FR" dirty="0">
                <a:latin typeface="Arial Narrow" panose="020B0606020202030204" pitchFamily="34" charset="0"/>
                <a:cs typeface="Arial" panose="020B0604020202020204" pitchFamily="34" charset="0"/>
              </a:rPr>
              <a:t> : </a:t>
            </a:r>
          </a:p>
          <a:p>
            <a:pPr lvl="3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altLang="fr-FR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recherche </a:t>
            </a:r>
            <a:r>
              <a:rPr lang="fr-FR" alt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d’un </a:t>
            </a:r>
            <a:r>
              <a:rPr lang="fr-FR" alt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lien direct et essentiel</a:t>
            </a:r>
            <a:r>
              <a:rPr lang="fr-FR" altLang="fr-FR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entre la </a:t>
            </a:r>
            <a:r>
              <a:rPr lang="fr-FR" altLang="fr-FR" sz="2400" dirty="0">
                <a:latin typeface="Arial Narrow" panose="020B0606020202030204" pitchFamily="34" charset="0"/>
                <a:cs typeface="Arial" panose="020B0604020202020204" pitchFamily="34" charset="0"/>
              </a:rPr>
              <a:t>pathologie déclarée et la situation de </a:t>
            </a:r>
            <a:r>
              <a:rPr lang="fr-FR" altLang="fr-FR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travail</a:t>
            </a:r>
          </a:p>
          <a:p>
            <a:pPr lvl="3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altLang="fr-FR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absence de présomption d’imputabilité (hors tableaux)</a:t>
            </a:r>
            <a:endParaRPr lang="fr-FR" altLang="fr-FR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bg1"/>
              </a:buClr>
              <a:buNone/>
            </a:pPr>
            <a:endParaRPr lang="fr-FR" altLang="fr-FR" sz="8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/>
            <a:endParaRPr lang="fr-FR" altLang="fr-FR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altLang="fr-F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*</a:t>
            </a:r>
            <a:r>
              <a:rPr lang="fr-F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CRRMP : Comité régional de reconnaissance des </a:t>
            </a:r>
            <a:r>
              <a:rPr lang="fr-F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maladies </a:t>
            </a:r>
            <a:r>
              <a:rPr lang="fr-F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p</a:t>
            </a:r>
            <a:r>
              <a:rPr lang="fr-F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rofessionnelles</a:t>
            </a:r>
            <a:endParaRPr lang="fr-FR" altLang="fr-FR" sz="1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altLang="fr-F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**Code </a:t>
            </a:r>
            <a:r>
              <a:rPr lang="fr-FR" altLang="fr-F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la </a:t>
            </a:r>
            <a:r>
              <a:rPr lang="fr-FR" altLang="fr-F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sécurité sociale (</a:t>
            </a:r>
            <a:r>
              <a:rPr lang="fr-F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Article </a:t>
            </a:r>
            <a:r>
              <a:rPr lang="fr-F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L461-6)</a:t>
            </a:r>
            <a:endParaRPr lang="fr-FR" altLang="fr-FR" sz="1400" i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09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rgbClr val="3C8C93"/>
            </a:gs>
            <a:gs pos="0">
              <a:srgbClr val="01BB8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re 1"/>
          <p:cNvSpPr>
            <a:spLocks noGrp="1"/>
          </p:cNvSpPr>
          <p:nvPr>
            <p:ph type="title" idx="4294967295"/>
          </p:nvPr>
        </p:nvSpPr>
        <p:spPr>
          <a:xfrm>
            <a:off x="264405" y="203775"/>
            <a:ext cx="10620260" cy="1034566"/>
          </a:xfrm>
        </p:spPr>
        <p:txBody>
          <a:bodyPr/>
          <a:lstStyle/>
          <a:p>
            <a:pPr eaLnBrk="1" hangingPunct="1"/>
            <a:r>
              <a:rPr lang="fr-FR" sz="4400" dirty="0" smtClean="0">
                <a:latin typeface="Arial Narrow" panose="020B0606020202030204" pitchFamily="34" charset="0"/>
              </a:rPr>
              <a:t>Les conduites à tenir possibles pour le médecin traitant (2/2)</a:t>
            </a:r>
            <a:endParaRPr lang="fr-FR" altLang="fr-FR" sz="4400" dirty="0">
              <a:latin typeface="Arial Narrow" panose="020B0606020202030204" pitchFamily="34" charset="0"/>
            </a:endParaRPr>
          </a:p>
        </p:txBody>
      </p:sp>
      <p:sp>
        <p:nvSpPr>
          <p:cNvPr id="131075" name="Espace réservé du contenu 2"/>
          <p:cNvSpPr>
            <a:spLocks noGrp="1"/>
          </p:cNvSpPr>
          <p:nvPr>
            <p:ph idx="4294967295"/>
          </p:nvPr>
        </p:nvSpPr>
        <p:spPr>
          <a:xfrm>
            <a:off x="426057" y="1419145"/>
            <a:ext cx="11394467" cy="4465638"/>
          </a:xfrm>
        </p:spPr>
        <p:txBody>
          <a:bodyPr/>
          <a:lstStyle/>
          <a:p>
            <a:pPr lvl="0">
              <a:defRPr/>
            </a:pPr>
            <a:r>
              <a:rPr lang="fr-FR" altLang="fr-FR" kern="120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Que peut également faire le médecin traitant pour Mme M. ?</a:t>
            </a:r>
            <a:endParaRPr lang="fr-FR" kern="1200" dirty="0">
              <a:solidFill>
                <a:srgbClr val="EAEBB3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marL="0" lvl="0" indent="0">
              <a:buNone/>
              <a:defRPr/>
            </a:pPr>
            <a:r>
              <a:rPr lang="fr-FR" altLang="fr-FR" kern="1200" dirty="0" smtClean="0">
                <a:solidFill>
                  <a:srgbClr val="EAEBB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L’adresser </a:t>
            </a:r>
            <a:r>
              <a:rPr lang="fr-FR" altLang="fr-FR" kern="1200" dirty="0">
                <a:solidFill>
                  <a:srgbClr val="EAEBB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au</a:t>
            </a:r>
            <a:r>
              <a:rPr lang="fr-FR" altLang="fr-FR" kern="1200" dirty="0">
                <a:solidFill>
                  <a:srgbClr val="EAEBB3"/>
                </a:solidFill>
                <a:latin typeface="Arial Narrow" panose="020B0606020202030204" pitchFamily="34" charset="0"/>
              </a:rPr>
              <a:t> médecin du </a:t>
            </a:r>
            <a:r>
              <a:rPr lang="fr-FR" altLang="fr-FR" kern="120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travail : visite occasionnelle ou </a:t>
            </a:r>
            <a:r>
              <a:rPr lang="fr-FR" altLang="fr-FR" kern="1200" dirty="0" smtClean="0">
                <a:solidFill>
                  <a:srgbClr val="EA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visite </a:t>
            </a:r>
            <a:r>
              <a:rPr lang="fr-FR" altLang="fr-FR" kern="1200" dirty="0">
                <a:solidFill>
                  <a:srgbClr val="EA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 </a:t>
            </a:r>
            <a:r>
              <a:rPr lang="fr-FR" altLang="fr-FR" kern="1200" dirty="0" smtClean="0">
                <a:solidFill>
                  <a:srgbClr val="EA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pré-reprise </a:t>
            </a:r>
            <a:r>
              <a:rPr lang="fr-FR" altLang="fr-FR" kern="120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dans le cas d’un arrêt de travail</a:t>
            </a:r>
            <a:endParaRPr lang="fr-FR" altLang="fr-FR" kern="1200" dirty="0">
              <a:solidFill>
                <a:srgbClr val="EAEBB3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0" y="-1714500"/>
            <a:ext cx="1280000" cy="72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6371" t="8997" r="19633" b="4220"/>
          <a:stretch/>
        </p:blipFill>
        <p:spPr>
          <a:xfrm>
            <a:off x="10310469" y="142729"/>
            <a:ext cx="1746219" cy="13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00413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rgbClr val="3C8C93"/>
            </a:gs>
            <a:gs pos="0">
              <a:srgbClr val="01BB8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re 1"/>
          <p:cNvSpPr>
            <a:spLocks noGrp="1"/>
          </p:cNvSpPr>
          <p:nvPr>
            <p:ph type="title"/>
          </p:nvPr>
        </p:nvSpPr>
        <p:spPr>
          <a:xfrm>
            <a:off x="387004" y="228600"/>
            <a:ext cx="10105735" cy="1143000"/>
          </a:xfrm>
        </p:spPr>
        <p:txBody>
          <a:bodyPr/>
          <a:lstStyle/>
          <a:p>
            <a:r>
              <a:rPr lang="fr-FR" altLang="fr-FR" sz="4000" dirty="0">
                <a:latin typeface="Arial Narrow" panose="020B0606020202030204" pitchFamily="34" charset="0"/>
              </a:rPr>
              <a:t>La visite de </a:t>
            </a:r>
            <a:r>
              <a:rPr lang="fr-FR" altLang="fr-FR" sz="4000" dirty="0" smtClean="0">
                <a:latin typeface="Arial Narrow" panose="020B0606020202030204" pitchFamily="34" charset="0"/>
              </a:rPr>
              <a:t>pré-reprise pendant l’arrêt de travail </a:t>
            </a:r>
            <a:endParaRPr lang="fr-FR" altLang="fr-FR" sz="4000" dirty="0">
              <a:latin typeface="Arial Narrow" panose="020B0606020202030204" pitchFamily="34" charset="0"/>
            </a:endParaRPr>
          </a:p>
        </p:txBody>
      </p:sp>
      <p:sp>
        <p:nvSpPr>
          <p:cNvPr id="136195" name="Espace réservé du contenu 2"/>
          <p:cNvSpPr>
            <a:spLocks noGrp="1"/>
          </p:cNvSpPr>
          <p:nvPr>
            <p:ph idx="1"/>
          </p:nvPr>
        </p:nvSpPr>
        <p:spPr>
          <a:xfrm>
            <a:off x="1243703" y="1371600"/>
            <a:ext cx="10446549" cy="4381500"/>
          </a:xfrm>
        </p:spPr>
        <p:txBody>
          <a:bodyPr/>
          <a:lstStyle/>
          <a:p>
            <a:r>
              <a:rPr lang="fr-FR" altLang="fr-FR" sz="2800" b="0" u="sng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Qu'est ce </a:t>
            </a:r>
            <a:r>
              <a:rPr lang="fr-FR" altLang="fr-FR" sz="2800" b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que c’est ? </a:t>
            </a:r>
            <a:r>
              <a:rPr lang="fr-FR" altLang="fr-FR" sz="2800" b="0" dirty="0" smtClean="0">
                <a:latin typeface="Arial Narrow" panose="020B0606020202030204" pitchFamily="34" charset="0"/>
              </a:rPr>
              <a:t>Visite auprès du médecin du travail organisée dès que des difficultés de reprise sont prévisibles ou pour tout </a:t>
            </a:r>
            <a:r>
              <a:rPr lang="fr-FR" altLang="fr-FR" sz="2800" b="0" dirty="0">
                <a:latin typeface="Arial Narrow" panose="020B0606020202030204" pitchFamily="34" charset="0"/>
              </a:rPr>
              <a:t>arrêt de travail &gt; 3 </a:t>
            </a:r>
            <a:r>
              <a:rPr lang="fr-FR" altLang="fr-FR" sz="2800" b="0" dirty="0" smtClean="0">
                <a:latin typeface="Arial Narrow" panose="020B0606020202030204" pitchFamily="34" charset="0"/>
              </a:rPr>
              <a:t>mois</a:t>
            </a:r>
          </a:p>
          <a:p>
            <a:endParaRPr lang="fr-FR" altLang="fr-FR" sz="1400" b="0" dirty="0" smtClean="0">
              <a:latin typeface="Arial Narrow" panose="020B0606020202030204" pitchFamily="34" charset="0"/>
            </a:endParaRPr>
          </a:p>
          <a:p>
            <a:r>
              <a:rPr lang="fr-FR" altLang="fr-FR" sz="2800" b="0" u="sng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Qui</a:t>
            </a:r>
            <a:r>
              <a:rPr lang="fr-FR" altLang="fr-FR" sz="2800" b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la demande </a:t>
            </a:r>
            <a:r>
              <a:rPr lang="fr-FR" altLang="fr-FR" sz="2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? </a:t>
            </a:r>
            <a:r>
              <a:rPr lang="fr-FR" alt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Le médecin traitant ou spécialiste</a:t>
            </a:r>
            <a:r>
              <a:rPr lang="fr-FR" altLang="fr-FR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</a:t>
            </a:r>
            <a:r>
              <a:rPr lang="fr-FR" altLang="fr-FR" sz="2800" b="0" dirty="0" smtClean="0">
                <a:latin typeface="Arial Narrow" panose="020B0606020202030204" pitchFamily="34" charset="0"/>
              </a:rPr>
              <a:t> le patient ou le médecin conseil </a:t>
            </a:r>
          </a:p>
          <a:p>
            <a:endParaRPr lang="fr-FR" altLang="fr-FR" sz="1400" b="0" dirty="0" smtClean="0">
              <a:latin typeface="Arial Narrow" panose="020B0606020202030204" pitchFamily="34" charset="0"/>
            </a:endParaRPr>
          </a:p>
          <a:p>
            <a:r>
              <a:rPr lang="fr-FR" altLang="fr-FR" sz="2800" b="0" u="sng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Quand</a:t>
            </a:r>
            <a:r>
              <a:rPr lang="fr-FR" altLang="fr-FR" sz="2800" b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fr-FR" altLang="fr-FR" sz="2800" b="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doit-elle</a:t>
            </a:r>
            <a:r>
              <a:rPr lang="fr-FR" altLang="fr-FR" sz="2800" b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avoir lieu </a:t>
            </a:r>
            <a:r>
              <a:rPr lang="fr-FR" altLang="fr-FR" sz="2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? </a:t>
            </a:r>
            <a:r>
              <a:rPr lang="fr-FR" altLang="fr-FR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Le plus précocement possible</a:t>
            </a:r>
            <a:r>
              <a:rPr lang="fr-FR" altLang="fr-FR" sz="2800" b="0" dirty="0" smtClean="0">
                <a:latin typeface="Arial Narrow" panose="020B0606020202030204" pitchFamily="34" charset="0"/>
              </a:rPr>
              <a:t>, pendant l’arrêt de travail (1 mois au plus tard avant la reprise prévisible)</a:t>
            </a:r>
          </a:p>
          <a:p>
            <a:endParaRPr lang="fr-FR" altLang="fr-FR" sz="1400" b="0" dirty="0" smtClean="0">
              <a:latin typeface="Arial Narrow" panose="020B0606020202030204" pitchFamily="34" charset="0"/>
            </a:endParaRPr>
          </a:p>
          <a:p>
            <a:r>
              <a:rPr lang="fr-FR" altLang="fr-FR" sz="2800" b="0" u="sng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Pourquoi</a:t>
            </a:r>
            <a:r>
              <a:rPr lang="fr-FR" altLang="fr-FR" sz="2800" b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? </a:t>
            </a:r>
            <a:r>
              <a:rPr lang="fr-FR" altLang="fr-FR" sz="2800" b="0" dirty="0" smtClean="0">
                <a:solidFill>
                  <a:srgbClr val="FEF5D2"/>
                </a:solidFill>
                <a:latin typeface="Arial Narrow" panose="020B0606020202030204" pitchFamily="34" charset="0"/>
              </a:rPr>
              <a:t>Préparer la reprise et </a:t>
            </a:r>
            <a:r>
              <a:rPr lang="fr-FR" altLang="fr-FR" sz="2800" b="0" dirty="0" smtClean="0">
                <a:latin typeface="Arial Narrow" panose="020B0606020202030204" pitchFamily="34" charset="0"/>
              </a:rPr>
              <a:t>favoriser le maintien dans l’emploi par l’étude du poste de travail</a:t>
            </a:r>
            <a:br>
              <a:rPr lang="fr-FR" altLang="fr-FR" sz="2800" b="0" dirty="0" smtClean="0">
                <a:latin typeface="Arial Narrow" panose="020B0606020202030204" pitchFamily="34" charset="0"/>
              </a:rPr>
            </a:br>
            <a:r>
              <a:rPr lang="fr-FR" altLang="fr-FR" b="0" dirty="0" smtClean="0">
                <a:latin typeface="Arial Narrow" panose="020B0606020202030204" pitchFamily="34" charset="0"/>
              </a:rPr>
              <a:t/>
            </a:r>
            <a:br>
              <a:rPr lang="fr-FR" altLang="fr-FR" b="0" dirty="0" smtClean="0">
                <a:latin typeface="Arial Narrow" panose="020B0606020202030204" pitchFamily="34" charset="0"/>
              </a:rPr>
            </a:br>
            <a:endParaRPr lang="fr-FR" altLang="fr-FR" b="0" dirty="0" smtClean="0">
              <a:latin typeface="Arial Narrow" panose="020B0606020202030204" pitchFamily="34" charset="0"/>
            </a:endParaRPr>
          </a:p>
          <a:p>
            <a:endParaRPr lang="fr-FR" altLang="fr-FR" b="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908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rgbClr val="3C8C93"/>
            </a:gs>
            <a:gs pos="0">
              <a:srgbClr val="01BB8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re 1"/>
          <p:cNvSpPr>
            <a:spLocks noGrp="1"/>
          </p:cNvSpPr>
          <p:nvPr>
            <p:ph type="title" idx="4294967295"/>
          </p:nvPr>
        </p:nvSpPr>
        <p:spPr>
          <a:xfrm>
            <a:off x="73137" y="-188843"/>
            <a:ext cx="12281202" cy="1511300"/>
          </a:xfrm>
        </p:spPr>
        <p:txBody>
          <a:bodyPr/>
          <a:lstStyle/>
          <a:p>
            <a:pPr eaLnBrk="1" hangingPunct="1"/>
            <a:r>
              <a:rPr lang="fr-FR" altLang="fr-FR" sz="4000" u="sng" dirty="0" smtClean="0">
                <a:latin typeface="Arial Narrow" panose="020B0606020202030204" pitchFamily="34" charset="0"/>
              </a:rPr>
              <a:t>Médecin du travail</a:t>
            </a:r>
            <a:r>
              <a:rPr lang="fr-FR" altLang="fr-FR" sz="4000" dirty="0" smtClean="0">
                <a:latin typeface="Arial Narrow" panose="020B0606020202030204" pitchFamily="34" charset="0"/>
              </a:rPr>
              <a:t> : son rôle dans la prise en charge de Mme. M.</a:t>
            </a:r>
            <a:endParaRPr lang="fr-FR" altLang="fr-FR" sz="4000" dirty="0">
              <a:latin typeface="Arial Narrow" panose="020B0606020202030204" pitchFamily="34" charset="0"/>
            </a:endParaRPr>
          </a:p>
        </p:txBody>
      </p:sp>
      <p:sp>
        <p:nvSpPr>
          <p:cNvPr id="131075" name="Espace réservé du contenu 2"/>
          <p:cNvSpPr>
            <a:spLocks noGrp="1"/>
          </p:cNvSpPr>
          <p:nvPr>
            <p:ph idx="4294967295"/>
          </p:nvPr>
        </p:nvSpPr>
        <p:spPr>
          <a:xfrm>
            <a:off x="860890" y="1322457"/>
            <a:ext cx="11331110" cy="4465638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fr-FR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fr-FR" sz="2400" baseline="30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 </a:t>
            </a:r>
            <a:r>
              <a:rPr lang="fr-FR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/ échanger </a:t>
            </a:r>
            <a:r>
              <a:rPr lang="fr-FR" sz="2400" dirty="0">
                <a:solidFill>
                  <a:schemeClr val="bg1"/>
                </a:solidFill>
                <a:latin typeface="Arial Narrow" panose="020B0606020202030204" pitchFamily="34" charset="0"/>
              </a:rPr>
              <a:t>avec le médecin traitant sur la prescription </a:t>
            </a:r>
            <a:r>
              <a:rPr lang="fr-FR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éventuelle d’une </a:t>
            </a: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reprise à </a:t>
            </a:r>
            <a:endParaRPr lang="fr-F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457200" lvl="1" indent="0" eaLnBrk="1" hangingPunct="1">
              <a:buNone/>
              <a:defRPr/>
            </a:pP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temps </a:t>
            </a: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partiel 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thérapeutique </a:t>
            </a:r>
          </a:p>
          <a:p>
            <a:pPr marL="457200" lvl="1" indent="0" eaLnBrk="1" hangingPunct="1">
              <a:buNone/>
              <a:defRPr/>
            </a:pPr>
            <a:endParaRPr lang="fr-FR" sz="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457200" lvl="1" indent="0" eaLnBrk="1" hangingPunct="1">
              <a:buNone/>
              <a:defRPr/>
            </a:pP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</a:t>
            </a:r>
            <a:r>
              <a:rPr lang="fr-FR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/ </a:t>
            </a:r>
            <a:r>
              <a:rPr lang="fr-FR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échanger avec 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l’employeur en accord avec le salarié</a:t>
            </a:r>
          </a:p>
          <a:p>
            <a:pPr marL="457200" lvl="1" indent="0" eaLnBrk="1" hangingPunct="1">
              <a:buNone/>
              <a:defRPr/>
            </a:pPr>
            <a:endParaRPr lang="fr-FR" sz="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457200" lvl="1" indent="0" eaLnBrk="1" hangingPunct="1">
              <a:buNone/>
              <a:defRPr/>
            </a:pPr>
            <a:r>
              <a:rPr lang="fr-FR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r>
              <a:rPr lang="fr-FR" sz="2400" baseline="30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 </a:t>
            </a:r>
            <a:r>
              <a:rPr lang="fr-FR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/ recommander </a:t>
            </a: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un aménagement de poste </a:t>
            </a:r>
            <a:r>
              <a:rPr lang="fr-FR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(aménagement des horaires, changement de bureau, réorganisation des tâches…)   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ou</a:t>
            </a:r>
          </a:p>
          <a:p>
            <a:pPr marL="457200" lvl="1" indent="0" eaLnBrk="1" hangingPunct="1">
              <a:buNone/>
              <a:defRPr/>
            </a:pPr>
            <a:endParaRPr lang="fr-F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457200" lvl="1" indent="0" eaLnBrk="1" hangingPunct="1">
              <a:buNone/>
              <a:defRPr/>
            </a:pPr>
            <a:r>
              <a:rPr lang="fr-FR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r>
              <a:rPr lang="fr-FR" sz="2400" baseline="30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 </a:t>
            </a:r>
            <a:r>
              <a:rPr lang="fr-FR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/ </a:t>
            </a:r>
            <a:r>
              <a:rPr lang="fr-FR" altLang="fr-FR" sz="2400" b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préconiser un </a:t>
            </a:r>
            <a:r>
              <a:rPr lang="fr-FR" altLang="fr-FR" sz="2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reclassement</a:t>
            </a:r>
            <a:r>
              <a:rPr lang="fr-FR" altLang="fr-FR" sz="2400" b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de M. L dans un autre poste dans l’entreprise (dans un autre service, magasin…avec éventuellement un plan de formation)   </a:t>
            </a:r>
            <a:r>
              <a:rPr lang="fr-FR" alt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ou</a:t>
            </a:r>
          </a:p>
          <a:p>
            <a:pPr marL="457200" lvl="1" indent="0" eaLnBrk="1" hangingPunct="1">
              <a:buNone/>
              <a:defRPr/>
            </a:pPr>
            <a:endParaRPr lang="fr-FR" altLang="fr-F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457200" lvl="1" indent="0" eaLnBrk="1" hangingPunct="1">
              <a:buNone/>
              <a:defRPr/>
            </a:pPr>
            <a:r>
              <a:rPr lang="fr-FR" altLang="fr-FR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r>
              <a:rPr lang="fr-FR" altLang="fr-FR" sz="2400" b="0" baseline="30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 </a:t>
            </a:r>
            <a:r>
              <a:rPr lang="fr-FR" altLang="fr-FR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/ </a:t>
            </a:r>
            <a:r>
              <a:rPr lang="fr-FR" altLang="fr-FR" sz="2400" b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proposer une </a:t>
            </a:r>
            <a:r>
              <a:rPr lang="fr-FR" altLang="fr-FR" sz="2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reconversion</a:t>
            </a:r>
            <a:r>
              <a:rPr lang="fr-FR" altLang="fr-FR" sz="2400" b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fr-FR" altLang="fr-FR" sz="2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professionnelle </a:t>
            </a:r>
            <a:r>
              <a:rPr lang="fr-FR" altLang="fr-FR" sz="2400" b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avec appui d’un service social (</a:t>
            </a:r>
            <a:r>
              <a:rPr lang="fr-FR" altLang="fr-FR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du service de santé au travail , de la</a:t>
            </a:r>
            <a:r>
              <a:rPr lang="fr-FR" altLang="fr-FR" sz="2400" b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CARSAT, de la MSA, de l’entreprise…)</a:t>
            </a:r>
          </a:p>
          <a:p>
            <a:pPr marL="457200" lvl="1" indent="0" eaLnBrk="1" hangingPunct="1">
              <a:buNone/>
              <a:defRPr/>
            </a:pPr>
            <a:endParaRPr lang="fr-FR" altLang="fr-FR" sz="1000" b="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457200" lvl="1" indent="0" eaLnBrk="1" hangingPunct="1">
              <a:buNone/>
              <a:defRPr/>
            </a:pPr>
            <a:r>
              <a:rPr lang="fr-FR" altLang="fr-FR" sz="240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En dernier lieu, si l’état de santé de Mme M. s’aggrave et qu’aucune solution n’est possible, il déclare l’inaptitude de Mme M. au poste.</a:t>
            </a:r>
            <a:endParaRPr lang="fr-FR" altLang="fr-FR" sz="2400" b="0" dirty="0" smtClean="0">
              <a:solidFill>
                <a:srgbClr val="EAEBB3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None/>
              <a:defRPr/>
            </a:pPr>
            <a:endParaRPr lang="fr-FR" altLang="fr-FR" b="0" dirty="0" smtClean="0">
              <a:solidFill>
                <a:srgbClr val="FEF5D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8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rgbClr val="3C8C93"/>
            </a:gs>
            <a:gs pos="0">
              <a:srgbClr val="01BB8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Espace réservé du contenu 2"/>
          <p:cNvSpPr>
            <a:spLocks noGrp="1"/>
          </p:cNvSpPr>
          <p:nvPr>
            <p:ph idx="4294967295"/>
          </p:nvPr>
        </p:nvSpPr>
        <p:spPr>
          <a:xfrm>
            <a:off x="560389" y="1177295"/>
            <a:ext cx="9965150" cy="5485504"/>
          </a:xfrm>
        </p:spPr>
        <p:txBody>
          <a:bodyPr/>
          <a:lstStyle/>
          <a:p>
            <a:pPr lvl="0">
              <a:defRPr/>
            </a:pPr>
            <a:r>
              <a:rPr lang="fr-FR" altLang="fr-FR" kern="120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Que peut faire le médecin traitant pour Mme M. ?</a:t>
            </a:r>
            <a:endParaRPr lang="fr-FR" kern="1200" dirty="0">
              <a:solidFill>
                <a:srgbClr val="EAEBB3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lvl="1">
              <a:defRPr/>
            </a:pPr>
            <a:r>
              <a:rPr lang="fr-FR" altLang="fr-FR" kern="1200" dirty="0" smtClean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L’adresser </a:t>
            </a:r>
            <a:r>
              <a:rPr lang="fr-FR" altLang="fr-FR" kern="1200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au</a:t>
            </a:r>
            <a:r>
              <a:rPr lang="fr-FR" altLang="fr-FR" kern="1200" dirty="0">
                <a:solidFill>
                  <a:schemeClr val="bg1"/>
                </a:solidFill>
                <a:latin typeface="Arial Narrow" panose="020B0606020202030204" pitchFamily="34" charset="0"/>
              </a:rPr>
              <a:t> médecin du </a:t>
            </a:r>
            <a:r>
              <a:rPr lang="fr-FR" altLang="fr-FR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travail : visite occasionnelle ou </a:t>
            </a:r>
            <a:r>
              <a:rPr lang="fr-FR" altLang="fr-FR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visite </a:t>
            </a:r>
            <a:r>
              <a:rPr lang="fr-FR" altLang="fr-FR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 </a:t>
            </a:r>
            <a:r>
              <a:rPr lang="fr-FR" altLang="fr-FR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pré-reprise </a:t>
            </a:r>
            <a:r>
              <a:rPr lang="fr-FR" altLang="fr-FR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dans le cas d’un arrêt de travail</a:t>
            </a:r>
          </a:p>
          <a:p>
            <a:pPr lvl="1">
              <a:defRPr/>
            </a:pPr>
            <a:r>
              <a:rPr lang="fr-FR" altLang="fr-FR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Conseiller à Mme M. de chercher à se rapprocher, selon le cas  : </a:t>
            </a:r>
          </a:p>
          <a:p>
            <a:pPr marL="1609725" lvl="3" indent="-446088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2200" kern="120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Au niveau de </a:t>
            </a:r>
            <a:r>
              <a:rPr lang="fr-FR" altLang="fr-FR" sz="2200" kern="1200" dirty="0">
                <a:solidFill>
                  <a:srgbClr val="EAEBB3"/>
                </a:solidFill>
                <a:latin typeface="Arial Narrow" panose="020B0606020202030204" pitchFamily="34" charset="0"/>
              </a:rPr>
              <a:t>l’entreprise : </a:t>
            </a:r>
          </a:p>
          <a:p>
            <a:pPr marL="2171700" lvl="4" indent="-342900" eaLnBrk="1" hangingPunct="1">
              <a:buFontTx/>
              <a:buChar char="-"/>
              <a:defRPr/>
            </a:pPr>
            <a:r>
              <a:rPr lang="fr-FR" altLang="fr-FR" dirty="0" smtClean="0">
                <a:solidFill>
                  <a:srgbClr val="FEF5D2"/>
                </a:solidFill>
                <a:latin typeface="Arial Narrow" panose="020B0606020202030204" pitchFamily="34" charset="0"/>
              </a:rPr>
              <a:t>De sa </a:t>
            </a:r>
            <a:r>
              <a:rPr lang="fr-FR" altLang="fr-FR" dirty="0">
                <a:solidFill>
                  <a:srgbClr val="FEF5D2"/>
                </a:solidFill>
                <a:latin typeface="Arial Narrow" panose="020B0606020202030204" pitchFamily="34" charset="0"/>
              </a:rPr>
              <a:t>hiérarchie, </a:t>
            </a:r>
            <a:r>
              <a:rPr lang="fr-FR" altLang="fr-FR" dirty="0" smtClean="0">
                <a:solidFill>
                  <a:srgbClr val="FEF5D2"/>
                </a:solidFill>
                <a:latin typeface="Arial Narrow" panose="020B0606020202030204" pitchFamily="34" charset="0"/>
              </a:rPr>
              <a:t>de son employeur </a:t>
            </a:r>
            <a:r>
              <a:rPr lang="fr-FR" altLang="fr-FR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(obligation de santé mentale des salariés) </a:t>
            </a:r>
          </a:p>
          <a:p>
            <a:pPr marL="2171700" lvl="4" indent="-342900" eaLnBrk="1" hangingPunct="1">
              <a:buFontTx/>
              <a:buChar char="-"/>
              <a:defRPr/>
            </a:pPr>
            <a:r>
              <a:rPr lang="fr-FR" altLang="fr-FR" dirty="0" smtClean="0">
                <a:solidFill>
                  <a:srgbClr val="FEF5D2"/>
                </a:solidFill>
                <a:latin typeface="Arial Narrow" panose="020B0606020202030204" pitchFamily="34" charset="0"/>
              </a:rPr>
              <a:t>De ses </a:t>
            </a:r>
            <a:r>
              <a:rPr lang="fr-FR" altLang="fr-FR" dirty="0">
                <a:solidFill>
                  <a:srgbClr val="FEF5D2"/>
                </a:solidFill>
                <a:latin typeface="Arial Narrow" panose="020B0606020202030204" pitchFamily="34" charset="0"/>
              </a:rPr>
              <a:t>collègues de </a:t>
            </a:r>
            <a:r>
              <a:rPr lang="fr-FR" altLang="fr-FR" dirty="0" smtClean="0">
                <a:solidFill>
                  <a:srgbClr val="FEF5D2"/>
                </a:solidFill>
                <a:latin typeface="Arial Narrow" panose="020B0606020202030204" pitchFamily="34" charset="0"/>
              </a:rPr>
              <a:t>travail </a:t>
            </a:r>
            <a:r>
              <a:rPr lang="fr-FR" altLang="fr-FR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(soutien, écoute)</a:t>
            </a:r>
          </a:p>
          <a:p>
            <a:pPr marL="2171700" lvl="4" indent="-342900" eaLnBrk="1" hangingPunct="1">
              <a:buFontTx/>
              <a:buChar char="-"/>
              <a:defRPr/>
            </a:pPr>
            <a:r>
              <a:rPr lang="fr-FR" altLang="fr-FR" dirty="0" smtClean="0">
                <a:solidFill>
                  <a:srgbClr val="FEF5D2"/>
                </a:solidFill>
                <a:latin typeface="Arial Narrow" panose="020B0606020202030204" pitchFamily="34" charset="0"/>
              </a:rPr>
              <a:t>Des </a:t>
            </a:r>
            <a:r>
              <a:rPr lang="fr-FR" altLang="fr-FR" dirty="0">
                <a:solidFill>
                  <a:srgbClr val="FEF5D2"/>
                </a:solidFill>
                <a:latin typeface="Arial Narrow" panose="020B0606020202030204" pitchFamily="34" charset="0"/>
              </a:rPr>
              <a:t>représentants du personnel : </a:t>
            </a:r>
            <a:r>
              <a:rPr lang="fr-FR" alt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délégués du personnel, représentants syndicaux et comités d’hygiène de sécurité et des conditions de travail (CHSCT) </a:t>
            </a:r>
            <a:r>
              <a:rPr lang="fr-FR" altLang="fr-FR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 Conseil social et économique (CSE</a:t>
            </a:r>
            <a:r>
              <a:rPr lang="fr-FR" altLang="fr-FR" dirty="0" smtClean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) (prérogatives en matière de santé mentale)</a:t>
            </a:r>
            <a:endParaRPr lang="fr-FR" altLang="fr-FR" dirty="0">
              <a:solidFill>
                <a:schemeClr val="bg1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marL="1543050" lvl="3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kern="1200" dirty="0" smtClean="0">
                <a:solidFill>
                  <a:srgbClr val="EAEBB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De l’inspection </a:t>
            </a:r>
            <a:r>
              <a:rPr lang="fr-FR" altLang="fr-FR" kern="1200" dirty="0">
                <a:solidFill>
                  <a:srgbClr val="EAEBB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du travail </a:t>
            </a:r>
            <a:r>
              <a:rPr lang="fr-FR" altLang="fr-FR" kern="1200" dirty="0" smtClean="0">
                <a:solidFill>
                  <a:srgbClr val="EAEBB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fr-FR" altLang="fr-FR" kern="1200" dirty="0" smtClean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(conseil et orientation)</a:t>
            </a:r>
            <a:endParaRPr lang="fr-FR" altLang="fr-FR" kern="1200" dirty="0">
              <a:solidFill>
                <a:schemeClr val="bg1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marL="1543050" lvl="3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kern="1200" dirty="0" smtClean="0">
                <a:solidFill>
                  <a:srgbClr val="EAEBB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Des </a:t>
            </a:r>
            <a:r>
              <a:rPr lang="fr-FR" altLang="fr-FR" kern="1200" dirty="0">
                <a:solidFill>
                  <a:srgbClr val="EAEBB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assistantes sociales de l’organisme de protection sociale du patient </a:t>
            </a:r>
            <a:r>
              <a:rPr lang="fr-FR" altLang="fr-FR" kern="1200" dirty="0" smtClean="0">
                <a:solidFill>
                  <a:srgbClr val="EAEBB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ou de son entreprise </a:t>
            </a:r>
            <a:r>
              <a:rPr lang="fr-FR" altLang="fr-FR" kern="1200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(</a:t>
            </a:r>
            <a:r>
              <a:rPr lang="fr-FR" altLang="fr-FR" kern="1200" dirty="0" smtClean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conseil, orientation et prise en charge)</a:t>
            </a:r>
            <a:endParaRPr lang="fr-FR" altLang="fr-FR" kern="1200" dirty="0" smtClean="0">
              <a:solidFill>
                <a:srgbClr val="EAEBB3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marL="1543050" lvl="3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kern="1200" dirty="0" smtClean="0">
                <a:solidFill>
                  <a:srgbClr val="EAEBB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Du Cap Emploi quand un problème de maintien dans l’emploi est posé  </a:t>
            </a:r>
            <a:r>
              <a:rPr lang="fr-FR" altLang="fr-FR" dirty="0" smtClean="0">
                <a:solidFill>
                  <a:srgbClr val="EAEBB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Réseau </a:t>
            </a:r>
            <a:r>
              <a:rPr lang="fr-FR" altLang="fr-FR" dirty="0">
                <a:solidFill>
                  <a:srgbClr val="EAEBB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de maintien dans </a:t>
            </a:r>
            <a:r>
              <a:rPr lang="fr-FR" altLang="fr-FR" dirty="0" smtClean="0">
                <a:solidFill>
                  <a:srgbClr val="EAEBB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l’emploi</a:t>
            </a:r>
            <a:endParaRPr lang="fr-FR" altLang="fr-FR" dirty="0">
              <a:solidFill>
                <a:srgbClr val="EAEBB3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marL="0" lvl="0" indent="0">
              <a:buNone/>
              <a:defRPr/>
            </a:pPr>
            <a:endParaRPr lang="fr-FR" altLang="fr-FR" sz="2000" kern="1200" dirty="0">
              <a:solidFill>
                <a:srgbClr val="EAEBB3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89452" y="142729"/>
            <a:ext cx="10436087" cy="103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Myriad Roman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Myriad Roman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Myriad Roman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Myriad Roman" pitchFamily="34" charset="0"/>
                <a:ea typeface="MS PGothic" panose="020B0600070205080204" pitchFamily="34" charset="-128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Myriad Roman" pitchFamily="34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Myriad Roman" pitchFamily="34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Myriad Roman" pitchFamily="34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Myriad Roman" pitchFamily="34" charset="0"/>
              </a:defRPr>
            </a:lvl9pPr>
          </a:lstStyle>
          <a:p>
            <a:pPr eaLnBrk="1" hangingPunct="1"/>
            <a:r>
              <a:rPr lang="fr-FR" sz="4400" kern="0" dirty="0" smtClean="0">
                <a:latin typeface="Arial Narrow" panose="020B0606020202030204" pitchFamily="34" charset="0"/>
              </a:rPr>
              <a:t>Les conduites à tenir possibles par le médecin traitant (2/2)</a:t>
            </a:r>
            <a:endParaRPr lang="fr-FR" altLang="fr-FR" sz="4400" kern="0" dirty="0">
              <a:latin typeface="Arial Narrow" panose="020B0606020202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6371" t="8997" r="19633" b="4220"/>
          <a:stretch/>
        </p:blipFill>
        <p:spPr>
          <a:xfrm>
            <a:off x="10310469" y="142729"/>
            <a:ext cx="1746219" cy="13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/>
          <p:cNvPicPr/>
          <p:nvPr/>
        </p:nvPicPr>
        <p:blipFill rotWithShape="1">
          <a:blip r:embed="rId4"/>
          <a:srcRect l="23918" t="16137" r="44330" b="23716"/>
          <a:stretch/>
        </p:blipFill>
        <p:spPr bwMode="auto">
          <a:xfrm>
            <a:off x="10310469" y="2984047"/>
            <a:ext cx="1764000" cy="18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1100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rgbClr val="3C8C93"/>
            </a:gs>
            <a:gs pos="0">
              <a:srgbClr val="01BB8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ZoneTexte 51"/>
          <p:cNvSpPr txBox="1"/>
          <p:nvPr/>
        </p:nvSpPr>
        <p:spPr>
          <a:xfrm>
            <a:off x="2913732" y="2769275"/>
            <a:ext cx="4221553" cy="347787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altLang="fr-FR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    1</a:t>
            </a:r>
            <a:r>
              <a:rPr lang="fr-FR" altLang="fr-FR" sz="2000" baseline="30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e</a:t>
            </a:r>
            <a:r>
              <a:rPr lang="fr-FR" altLang="fr-FR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 maillon de la prise en charge de Mme M.</a:t>
            </a:r>
          </a:p>
          <a:p>
            <a:pPr algn="ctr">
              <a:defRPr/>
            </a:pPr>
            <a:r>
              <a:rPr lang="fr-FR" altLang="fr-FR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endParaRPr lang="fr-FR" altLang="fr-FR" sz="2000" dirty="0" smtClean="0">
              <a:solidFill>
                <a:srgbClr val="FEF5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>
              <a:defRPr/>
            </a:pPr>
            <a:r>
              <a:rPr lang="fr-FR" altLang="fr-FR" sz="2000" dirty="0" smtClean="0">
                <a:solidFill>
                  <a:srgbClr val="EA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- </a:t>
            </a:r>
            <a:r>
              <a:rPr lang="fr-FR" altLang="fr-FR" sz="2000" dirty="0" smtClean="0">
                <a:solidFill>
                  <a:srgbClr val="EAEBB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Ne pas laisser la situation se figer : orienter Mme M. vers </a:t>
            </a:r>
            <a:r>
              <a:rPr lang="fr-FR" altLang="fr-FR" sz="2000" dirty="0" smtClean="0">
                <a:solidFill>
                  <a:srgbClr val="EA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un spécialiste de santé mentale</a:t>
            </a:r>
            <a:r>
              <a:rPr lang="fr-FR" altLang="fr-FR" sz="2000" dirty="0" smtClean="0">
                <a:solidFill>
                  <a:srgbClr val="EAEBB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si besoin</a:t>
            </a:r>
          </a:p>
          <a:p>
            <a:pPr>
              <a:defRPr/>
            </a:pPr>
            <a:r>
              <a:rPr lang="fr-FR" altLang="fr-FR" sz="2000" dirty="0" smtClean="0">
                <a:solidFill>
                  <a:srgbClr val="EAEBB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- Prévenir </a:t>
            </a:r>
            <a:r>
              <a:rPr lang="fr-FR" altLang="fr-FR" sz="2000" dirty="0">
                <a:solidFill>
                  <a:srgbClr val="EAEBB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la désinsertion </a:t>
            </a:r>
            <a:r>
              <a:rPr lang="fr-FR" altLang="fr-FR" sz="2000" dirty="0" smtClean="0">
                <a:solidFill>
                  <a:srgbClr val="EAEBB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professionnelle : l’</a:t>
            </a:r>
            <a:r>
              <a:rPr lang="fr-FR" altLang="fr-FR" sz="2000" dirty="0" smtClean="0">
                <a:solidFill>
                  <a:srgbClr val="EA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orienter également vers son médecin du travail</a:t>
            </a:r>
          </a:p>
          <a:p>
            <a:pPr>
              <a:defRPr/>
            </a:pPr>
            <a:r>
              <a:rPr lang="fr-FR" altLang="fr-FR" sz="2000" dirty="0" smtClean="0">
                <a:solidFill>
                  <a:srgbClr val="EAEBB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- Conseiller à Mme M. de rechercher des soutiens</a:t>
            </a:r>
            <a:endParaRPr lang="fr-FR" sz="1400" u="sng" dirty="0" smtClean="0">
              <a:solidFill>
                <a:srgbClr val="EAEB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8265906" y="4664815"/>
            <a:ext cx="3751651" cy="163121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fr-FR" sz="2000" dirty="0" smtClean="0">
                <a:solidFill>
                  <a:srgbClr val="EA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Cherche à établir le lien éventuel entre souffrance et travail </a:t>
            </a:r>
          </a:p>
          <a:p>
            <a:pPr marL="342900" indent="-342900">
              <a:buFontTx/>
              <a:buChar char="-"/>
              <a:defRPr/>
            </a:pPr>
            <a:r>
              <a:rPr lang="fr-FR" sz="2000" dirty="0" smtClean="0">
                <a:solidFill>
                  <a:srgbClr val="EA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Egalement, un acteur de la prévention de la désinsertion professionnelle</a:t>
            </a:r>
            <a:endParaRPr lang="fr-FR" sz="2000" dirty="0">
              <a:solidFill>
                <a:srgbClr val="EAEB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8348590" y="1336773"/>
            <a:ext cx="3668967" cy="153888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altLang="fr-FR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Anticiper !</a:t>
            </a:r>
            <a:endParaRPr lang="fr-FR" altLang="fr-FR" sz="2000" dirty="0" smtClean="0">
              <a:solidFill>
                <a:srgbClr val="FEF5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>
              <a:defRPr/>
            </a:pPr>
            <a:r>
              <a:rPr lang="fr-FR" altLang="fr-FR" sz="2000" dirty="0" smtClean="0">
                <a:solidFill>
                  <a:srgbClr val="FEF5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Grâce à la visite </a:t>
            </a:r>
            <a:r>
              <a:rPr lang="fr-FR" altLang="fr-FR" sz="2000" dirty="0">
                <a:solidFill>
                  <a:srgbClr val="FEF5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de pré-reprise </a:t>
            </a:r>
            <a:r>
              <a:rPr lang="fr-FR" altLang="fr-FR" sz="2000" dirty="0" smtClean="0">
                <a:solidFill>
                  <a:srgbClr val="FEF5D2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dès que des </a:t>
            </a:r>
            <a:r>
              <a:rPr lang="fr-FR" altLang="fr-FR" sz="2000" dirty="0">
                <a:solidFill>
                  <a:srgbClr val="FEF5D2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difficultés sont prévisibles à la reprise du travail</a:t>
            </a:r>
            <a:endParaRPr lang="fr-FR" altLang="fr-FR" sz="2000" dirty="0">
              <a:solidFill>
                <a:srgbClr val="FEF5D2"/>
              </a:solidFill>
              <a:latin typeface="Arial Narrow" panose="020B0606020202030204" pitchFamily="34" charset="0"/>
            </a:endParaRPr>
          </a:p>
          <a:p>
            <a:endParaRPr lang="fr-FR" sz="1400" u="sng" dirty="0" smtClean="0">
              <a:solidFill>
                <a:srgbClr val="EAEB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3996" y="113652"/>
            <a:ext cx="117639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Messages clés</a:t>
            </a:r>
            <a:endParaRPr lang="fr-FR" sz="4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66" y="5916990"/>
            <a:ext cx="1458437" cy="108000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0" y="1203892"/>
            <a:ext cx="339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355F"/>
                </a:solidFill>
              </a:rPr>
              <a:t>Souffrance psychique liée au travail de Mme M.</a:t>
            </a:r>
            <a:endParaRPr lang="fr-FR" dirty="0">
              <a:solidFill>
                <a:srgbClr val="00355F"/>
              </a:solidFill>
            </a:endParaRPr>
          </a:p>
        </p:txBody>
      </p:sp>
      <p:sp>
        <p:nvSpPr>
          <p:cNvPr id="20" name="Flèche droite 19"/>
          <p:cNvSpPr/>
          <p:nvPr/>
        </p:nvSpPr>
        <p:spPr>
          <a:xfrm rot="5400000">
            <a:off x="722832" y="2311383"/>
            <a:ext cx="891596" cy="243971"/>
          </a:xfrm>
          <a:prstGeom prst="rightArrow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13203" y="3177743"/>
            <a:ext cx="20588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355F"/>
                </a:solidFill>
              </a:rPr>
              <a:t>Risque de dégradation de l’état de santé de Mme M. et de désinsertion professionnelle</a:t>
            </a:r>
            <a:endParaRPr lang="fr-FR" dirty="0">
              <a:solidFill>
                <a:srgbClr val="00355F"/>
              </a:solidFill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1913787" y="1972605"/>
            <a:ext cx="1421540" cy="1381541"/>
            <a:chOff x="4777028" y="1102876"/>
            <a:chExt cx="1421540" cy="1381541"/>
          </a:xfrm>
        </p:grpSpPr>
        <p:sp>
          <p:nvSpPr>
            <p:cNvPr id="25" name="Ellipse 24"/>
            <p:cNvSpPr/>
            <p:nvPr/>
          </p:nvSpPr>
          <p:spPr>
            <a:xfrm>
              <a:off x="4777028" y="1102876"/>
              <a:ext cx="1421540" cy="138154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4919202" y="1506950"/>
              <a:ext cx="10714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6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Médecin</a:t>
              </a:r>
              <a:r>
                <a:rPr lang="fr-FR" sz="1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fr-FR" sz="16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traitant</a:t>
              </a:r>
              <a:endParaRPr lang="fr-FR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Flèche droite 27"/>
          <p:cNvSpPr/>
          <p:nvPr/>
        </p:nvSpPr>
        <p:spPr>
          <a:xfrm>
            <a:off x="2001982" y="3476529"/>
            <a:ext cx="735420" cy="447040"/>
          </a:xfrm>
          <a:prstGeom prst="rightArrow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9" name="Groupe 38"/>
          <p:cNvGrpSpPr/>
          <p:nvPr/>
        </p:nvGrpSpPr>
        <p:grpSpPr>
          <a:xfrm>
            <a:off x="7311615" y="3575466"/>
            <a:ext cx="1421540" cy="1381541"/>
            <a:chOff x="6246468" y="1352435"/>
            <a:chExt cx="1421540" cy="1381541"/>
          </a:xfrm>
        </p:grpSpPr>
        <p:sp>
          <p:nvSpPr>
            <p:cNvPr id="40" name="Ellipse 39"/>
            <p:cNvSpPr/>
            <p:nvPr/>
          </p:nvSpPr>
          <p:spPr>
            <a:xfrm>
              <a:off x="6246468" y="1352435"/>
              <a:ext cx="1421540" cy="138154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6376146" y="1419436"/>
              <a:ext cx="12000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FR" sz="11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fr-FR" sz="1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FR" sz="16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Médecin Conseil</a:t>
              </a:r>
              <a:endParaRPr lang="fr-FR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7344127" y="393429"/>
            <a:ext cx="1421540" cy="1381541"/>
            <a:chOff x="6154676" y="-1237022"/>
            <a:chExt cx="1421540" cy="1381541"/>
          </a:xfrm>
        </p:grpSpPr>
        <p:sp>
          <p:nvSpPr>
            <p:cNvPr id="46" name="Ellipse 45"/>
            <p:cNvSpPr/>
            <p:nvPr/>
          </p:nvSpPr>
          <p:spPr>
            <a:xfrm>
              <a:off x="6154676" y="-1237022"/>
              <a:ext cx="1421540" cy="138154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6232899" y="-1156715"/>
              <a:ext cx="12000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FR" sz="11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fr-FR" sz="1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FR" sz="16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Médecin du travail</a:t>
              </a:r>
              <a:endParaRPr lang="fr-FR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694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accent1">
                <a:lumMod val="50000"/>
              </a:schemeClr>
            </a:gs>
            <a:gs pos="0">
              <a:srgbClr val="01BB8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853" y="1421296"/>
            <a:ext cx="2660373" cy="29916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4000" b="0" dirty="0" smtClean="0">
                <a:latin typeface="Arial Narrow" panose="020B0606020202030204" pitchFamily="34" charset="0"/>
              </a:rPr>
              <a:t>Le contexte et les objectifs du SISTEPACA</a:t>
            </a:r>
            <a:endParaRPr lang="fr-FR" sz="4000" b="0" dirty="0">
              <a:latin typeface="Arial Narrow" panose="020B0606020202030204" pitchFamily="34" charset="0"/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/>
          </p:nvPr>
        </p:nvGraphicFramePr>
        <p:xfrm>
          <a:off x="2471324" y="0"/>
          <a:ext cx="9386059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66" y="5916990"/>
            <a:ext cx="145843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2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accent1">
                <a:lumMod val="50000"/>
              </a:schemeClr>
            </a:gs>
            <a:gs pos="0">
              <a:srgbClr val="01BB8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3411" y="122435"/>
            <a:ext cx="7231762" cy="977316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Arial Narrow" panose="020B0606020202030204" pitchFamily="34" charset="0"/>
              </a:rPr>
              <a:t>Les axes d’actions du </a:t>
            </a:r>
            <a:r>
              <a:rPr lang="fr-FR" sz="4000" dirty="0" smtClean="0">
                <a:latin typeface="Arial Narrow" panose="020B0606020202030204" pitchFamily="34" charset="0"/>
              </a:rPr>
              <a:t>dispositif</a:t>
            </a:r>
            <a:endParaRPr lang="fr-FR" sz="40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Diagramme 3"/>
          <p:cNvGraphicFramePr/>
          <p:nvPr>
            <p:extLst/>
          </p:nvPr>
        </p:nvGraphicFramePr>
        <p:xfrm>
          <a:off x="1592611" y="1099751"/>
          <a:ext cx="9602611" cy="5439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66" y="5916990"/>
            <a:ext cx="145843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rgbClr val="3C8C93"/>
            </a:gs>
            <a:gs pos="0">
              <a:srgbClr val="01BB8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205" y="332313"/>
            <a:ext cx="12164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Le cas clinique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939607" y="1709531"/>
            <a:ext cx="10872140" cy="514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 b="1">
                <a:solidFill>
                  <a:srgbClr val="FEF2C6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>
                <a:solidFill>
                  <a:schemeClr val="accent3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rgbClr val="FEF2C6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FEF2C6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FEF2C6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EF2C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EF2C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EF2C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EF2C6"/>
                </a:solidFill>
                <a:latin typeface="+mn-lt"/>
              </a:defRPr>
            </a:lvl9pPr>
          </a:lstStyle>
          <a:p>
            <a:pPr marL="0" indent="-228600">
              <a:buNone/>
            </a:pPr>
            <a:r>
              <a:rPr lang="fr-FR" b="0" dirty="0">
                <a:solidFill>
                  <a:srgbClr val="EAEBB3"/>
                </a:solidFill>
                <a:latin typeface="Arial Narrow" panose="020B0606020202030204" pitchFamily="34" charset="0"/>
              </a:rPr>
              <a:t>Mme M</a:t>
            </a:r>
            <a:r>
              <a:rPr lang="fr-FR" b="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., 38 ans </a:t>
            </a:r>
            <a:r>
              <a:rPr lang="fr-FR" b="0" dirty="0">
                <a:solidFill>
                  <a:srgbClr val="EAEBB3"/>
                </a:solidFill>
                <a:latin typeface="Arial Narrow" panose="020B0606020202030204" pitchFamily="34" charset="0"/>
              </a:rPr>
              <a:t>est </a:t>
            </a:r>
            <a:r>
              <a:rPr lang="fr-FR" b="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commerciale. </a:t>
            </a:r>
          </a:p>
          <a:p>
            <a:pPr marL="0" indent="-228600">
              <a:buNone/>
            </a:pPr>
            <a:r>
              <a:rPr lang="fr-FR" b="0" dirty="0">
                <a:solidFill>
                  <a:srgbClr val="EAEBB3"/>
                </a:solidFill>
                <a:latin typeface="Arial Narrow" panose="020B0606020202030204" pitchFamily="34" charset="0"/>
              </a:rPr>
              <a:t>S</a:t>
            </a:r>
            <a:r>
              <a:rPr lang="fr-FR" b="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uite à une fusion d’entreprises</a:t>
            </a:r>
            <a:r>
              <a:rPr lang="fr-FR" b="0" dirty="0">
                <a:solidFill>
                  <a:srgbClr val="EAEBB3"/>
                </a:solidFill>
                <a:latin typeface="Arial Narrow" panose="020B0606020202030204" pitchFamily="34" charset="0"/>
              </a:rPr>
              <a:t>, son service </a:t>
            </a:r>
            <a:r>
              <a:rPr lang="fr-FR" b="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est réorganisé. Cela a conduit à une réduction du personnel et augmentation de la charge de travail, induisant une dégradation des conditions de travail ainsi que des conflits au sein de l’équipe.</a:t>
            </a:r>
            <a:endParaRPr lang="fr-FR" b="0" dirty="0">
              <a:solidFill>
                <a:srgbClr val="EAEBB3"/>
              </a:solidFill>
              <a:latin typeface="Arial Narrow" panose="020B0606020202030204" pitchFamily="34" charset="0"/>
            </a:endParaRPr>
          </a:p>
          <a:p>
            <a:pPr marL="0" indent="-228600">
              <a:buNone/>
            </a:pPr>
            <a:r>
              <a:rPr lang="fr-FR" b="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Mme </a:t>
            </a:r>
            <a:r>
              <a:rPr lang="fr-FR" b="0" dirty="0">
                <a:solidFill>
                  <a:srgbClr val="EAEBB3"/>
                </a:solidFill>
                <a:latin typeface="Arial Narrow" panose="020B0606020202030204" pitchFamily="34" charset="0"/>
              </a:rPr>
              <a:t>M. </a:t>
            </a:r>
            <a:r>
              <a:rPr lang="fr-FR" b="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est également </a:t>
            </a:r>
            <a:r>
              <a:rPr lang="fr-FR" b="0" dirty="0">
                <a:solidFill>
                  <a:srgbClr val="EAEBB3"/>
                </a:solidFill>
                <a:latin typeface="Arial Narrow" panose="020B0606020202030204" pitchFamily="34" charset="0"/>
              </a:rPr>
              <a:t>soumise à beaucoup de </a:t>
            </a:r>
            <a:r>
              <a:rPr lang="fr-FR" b="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stress </a:t>
            </a:r>
            <a:r>
              <a:rPr lang="fr-FR" b="0" dirty="0">
                <a:solidFill>
                  <a:srgbClr val="EAEBB3"/>
                </a:solidFill>
                <a:latin typeface="Arial Narrow" panose="020B0606020202030204" pitchFamily="34" charset="0"/>
              </a:rPr>
              <a:t>du fait </a:t>
            </a:r>
            <a:r>
              <a:rPr lang="fr-FR" b="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d’objectifs </a:t>
            </a:r>
            <a:r>
              <a:rPr lang="fr-FR" b="0" dirty="0">
                <a:solidFill>
                  <a:srgbClr val="EAEBB3"/>
                </a:solidFill>
                <a:latin typeface="Arial Narrow" panose="020B0606020202030204" pitchFamily="34" charset="0"/>
              </a:rPr>
              <a:t>qui lui sont fixés et qu’elle qualifie </a:t>
            </a:r>
            <a:r>
              <a:rPr lang="fr-FR" b="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d’intenables. Elle </a:t>
            </a:r>
            <a:r>
              <a:rPr lang="fr-FR" b="0" dirty="0">
                <a:solidFill>
                  <a:srgbClr val="EAEBB3"/>
                </a:solidFill>
                <a:latin typeface="Arial Narrow" panose="020B0606020202030204" pitchFamily="34" charset="0"/>
              </a:rPr>
              <a:t>vit très </a:t>
            </a:r>
            <a:r>
              <a:rPr lang="fr-FR" b="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mal cette nouvelle situation.</a:t>
            </a:r>
            <a:endParaRPr lang="fr-FR" b="0" dirty="0">
              <a:solidFill>
                <a:srgbClr val="EAEBB3"/>
              </a:solidFill>
              <a:latin typeface="Arial Narrow" panose="020B0606020202030204" pitchFamily="34" charset="0"/>
            </a:endParaRPr>
          </a:p>
          <a:p>
            <a:pPr marL="685800" lvl="2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EAEBB3"/>
                </a:solidFill>
                <a:latin typeface="Arial Narrow" panose="020B0606020202030204" pitchFamily="34" charset="0"/>
              </a:rPr>
              <a:t> Elle vient vous voir parce qu’elle se dit incapable de retourner travailler le </a:t>
            </a:r>
            <a:r>
              <a:rPr lang="fr-FR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lendemain.</a:t>
            </a:r>
          </a:p>
          <a:p>
            <a:pPr marL="685800" lvl="2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 </a:t>
            </a:r>
            <a:r>
              <a:rPr lang="fr-FR" dirty="0">
                <a:solidFill>
                  <a:srgbClr val="EAEBB3"/>
                </a:solidFill>
                <a:latin typeface="Arial Narrow" panose="020B0606020202030204" pitchFamily="34" charset="0"/>
              </a:rPr>
              <a:t>Elle présente des </a:t>
            </a:r>
            <a:r>
              <a:rPr lang="fr-FR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signes anxiodépressifs.</a:t>
            </a:r>
            <a:endParaRPr lang="fr-FR" dirty="0">
              <a:solidFill>
                <a:srgbClr val="EAEBB3"/>
              </a:solidFill>
              <a:latin typeface="Arial Narrow" panose="020B0606020202030204" pitchFamily="34" charset="0"/>
            </a:endParaRPr>
          </a:p>
          <a:p>
            <a:pPr marL="685800" lvl="2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EAEBB3"/>
                </a:solidFill>
                <a:latin typeface="Arial Narrow" panose="020B0606020202030204" pitchFamily="34" charset="0"/>
              </a:rPr>
              <a:t> Elle dit </a:t>
            </a:r>
            <a:r>
              <a:rPr lang="fr-FR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avoir des troubles du sommeil.</a:t>
            </a:r>
            <a:endParaRPr lang="fr-FR" dirty="0">
              <a:solidFill>
                <a:srgbClr val="EAEBB3"/>
              </a:solidFill>
              <a:latin typeface="Arial Narrow" panose="020B0606020202030204" pitchFamily="34" charset="0"/>
            </a:endParaRPr>
          </a:p>
          <a:p>
            <a:pPr marL="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EAEBB3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EAEBB3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5143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EAEBB3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08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rgbClr val="3C8C93"/>
            </a:gs>
            <a:gs pos="0">
              <a:srgbClr val="01BB8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re 1"/>
          <p:cNvSpPr>
            <a:spLocks noGrp="1"/>
          </p:cNvSpPr>
          <p:nvPr>
            <p:ph type="title" idx="4294967295"/>
          </p:nvPr>
        </p:nvSpPr>
        <p:spPr>
          <a:xfrm>
            <a:off x="426057" y="199874"/>
            <a:ext cx="10296525" cy="1034566"/>
          </a:xfrm>
        </p:spPr>
        <p:txBody>
          <a:bodyPr/>
          <a:lstStyle/>
          <a:p>
            <a:pPr eaLnBrk="1" hangingPunct="1"/>
            <a:r>
              <a:rPr lang="fr-FR" sz="4400" dirty="0" smtClean="0">
                <a:latin typeface="Arial Narrow" panose="020B0606020202030204" pitchFamily="34" charset="0"/>
              </a:rPr>
              <a:t>Les conduites à tenir possibles pour le médecin traitant (1/2)</a:t>
            </a:r>
            <a:endParaRPr lang="fr-FR" altLang="fr-FR" sz="4400" dirty="0">
              <a:latin typeface="Arial Narrow" panose="020B0606020202030204" pitchFamily="34" charset="0"/>
            </a:endParaRPr>
          </a:p>
        </p:txBody>
      </p:sp>
      <p:sp>
        <p:nvSpPr>
          <p:cNvPr id="131075" name="Espace réservé du contenu 2"/>
          <p:cNvSpPr>
            <a:spLocks noGrp="1"/>
          </p:cNvSpPr>
          <p:nvPr>
            <p:ph idx="4294967295"/>
          </p:nvPr>
        </p:nvSpPr>
        <p:spPr>
          <a:xfrm>
            <a:off x="426057" y="1419145"/>
            <a:ext cx="11394467" cy="4465638"/>
          </a:xfrm>
        </p:spPr>
        <p:txBody>
          <a:bodyPr/>
          <a:lstStyle/>
          <a:p>
            <a:pPr lvl="0">
              <a:defRPr/>
            </a:pPr>
            <a:r>
              <a:rPr lang="fr-FR" altLang="fr-FR" kern="1200" dirty="0">
                <a:solidFill>
                  <a:srgbClr val="EAEBB3"/>
                </a:solidFill>
                <a:latin typeface="Arial Narrow" panose="020B0606020202030204" pitchFamily="34" charset="0"/>
              </a:rPr>
              <a:t>Faut-il </a:t>
            </a:r>
            <a:r>
              <a:rPr lang="fr-FR" altLang="fr-FR" kern="120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arrêter Mme M. </a:t>
            </a:r>
            <a:r>
              <a:rPr lang="fr-FR" altLang="fr-FR" kern="1200" dirty="0">
                <a:solidFill>
                  <a:srgbClr val="EAEBB3"/>
                </a:solidFill>
                <a:latin typeface="Arial Narrow" panose="020B0606020202030204" pitchFamily="34" charset="0"/>
              </a:rPr>
              <a:t>?</a:t>
            </a:r>
          </a:p>
          <a:p>
            <a:pPr marL="0" lvl="0" indent="0">
              <a:buNone/>
              <a:defRPr/>
            </a:pPr>
            <a:r>
              <a:rPr lang="fr-FR" altLang="fr-FR" kern="1200" dirty="0">
                <a:solidFill>
                  <a:srgbClr val="EAEBB3"/>
                </a:solidFill>
                <a:latin typeface="Arial Narrow" panose="020B0606020202030204" pitchFamily="34" charset="0"/>
              </a:rPr>
              <a:t>Oui </a:t>
            </a:r>
            <a:r>
              <a:rPr lang="fr-FR" altLang="fr-FR" kern="120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: pour </a:t>
            </a:r>
            <a:r>
              <a:rPr lang="fr-FR" altLang="fr-FR" kern="1200" dirty="0">
                <a:solidFill>
                  <a:srgbClr val="EAEBB3"/>
                </a:solidFill>
                <a:latin typeface="Arial Narrow" panose="020B0606020202030204" pitchFamily="34" charset="0"/>
              </a:rPr>
              <a:t>la soustraire au risque </a:t>
            </a:r>
            <a:r>
              <a:rPr lang="fr-FR" altLang="fr-FR" kern="120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immédiat, </a:t>
            </a:r>
            <a:r>
              <a:rPr lang="fr-FR" altLang="fr-FR" kern="1200" dirty="0">
                <a:solidFill>
                  <a:srgbClr val="EAEBB3"/>
                </a:solidFill>
                <a:latin typeface="Arial Narrow" panose="020B0606020202030204" pitchFamily="34" charset="0"/>
              </a:rPr>
              <a:t>sur une durée </a:t>
            </a:r>
            <a:r>
              <a:rPr lang="fr-FR" altLang="fr-FR" kern="120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limitée.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0" y="-1714500"/>
            <a:ext cx="128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40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accent1">
                <a:lumMod val="50000"/>
              </a:schemeClr>
            </a:gs>
            <a:gs pos="0">
              <a:srgbClr val="01BB8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135006" y="188843"/>
            <a:ext cx="11249439" cy="1143000"/>
          </a:xfrm>
        </p:spPr>
        <p:txBody>
          <a:bodyPr/>
          <a:lstStyle/>
          <a:p>
            <a:pPr>
              <a:defRPr/>
            </a:pPr>
            <a:r>
              <a:rPr lang="fr-FR" sz="4400" dirty="0" smtClean="0">
                <a:latin typeface="Arial Narrow" panose="020B0606020202030204" pitchFamily="34" charset="0"/>
                <a:cs typeface="Arial" pitchFamily="34" charset="0"/>
              </a:rPr>
              <a:t>L’</a:t>
            </a:r>
            <a:r>
              <a:rPr lang="fr-FR" sz="4400" dirty="0" smtClean="0">
                <a:latin typeface="Arial Narrow" panose="020B0606020202030204" pitchFamily="34" charset="0"/>
              </a:rPr>
              <a:t>arrêt </a:t>
            </a:r>
            <a:r>
              <a:rPr lang="fr-FR" sz="4400" dirty="0">
                <a:latin typeface="Arial Narrow" panose="020B0606020202030204" pitchFamily="34" charset="0"/>
              </a:rPr>
              <a:t>de </a:t>
            </a:r>
            <a:r>
              <a:rPr lang="fr-FR" sz="4400" dirty="0" smtClean="0">
                <a:latin typeface="Arial Narrow" panose="020B0606020202030204" pitchFamily="34" charset="0"/>
              </a:rPr>
              <a:t>travail : des avantages et des inconvénients</a:t>
            </a:r>
            <a:endParaRPr lang="fr-FR" sz="4400" dirty="0">
              <a:latin typeface="Arial Narrow" panose="020B0606020202030204" pitchFamily="34" charset="0"/>
            </a:endParaRPr>
          </a:p>
        </p:txBody>
      </p:sp>
      <p:sp>
        <p:nvSpPr>
          <p:cNvPr id="43011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9270" y="1653208"/>
            <a:ext cx="5357191" cy="4114800"/>
          </a:xfrm>
        </p:spPr>
        <p:txBody>
          <a:bodyPr/>
          <a:lstStyle/>
          <a:p>
            <a:pPr marL="0" indent="0" algn="ctr">
              <a:buClr>
                <a:schemeClr val="bg1"/>
              </a:buClr>
              <a:buNone/>
            </a:pPr>
            <a:r>
              <a:rPr lang="fr-FR" alt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Avantages</a:t>
            </a:r>
          </a:p>
          <a:p>
            <a:pPr marL="0" indent="0" algn="ctr">
              <a:buClr>
                <a:schemeClr val="bg1"/>
              </a:buClr>
              <a:buNone/>
            </a:pPr>
            <a:endParaRPr lang="fr-FR" altLang="fr-FR" sz="1000" dirty="0" smtClean="0">
              <a:solidFill>
                <a:srgbClr val="EAEB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buClr>
                <a:schemeClr val="bg1"/>
              </a:buClr>
            </a:pPr>
            <a:r>
              <a:rPr lang="fr-FR" altLang="fr-FR" dirty="0" smtClean="0">
                <a:solidFill>
                  <a:srgbClr val="EAEBB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Rôle thérapeutique de l’arrêt de travail : supprimer temporairement la cause de la souffrance </a:t>
            </a:r>
          </a:p>
          <a:p>
            <a:pPr>
              <a:buClr>
                <a:srgbClr val="3D342C"/>
              </a:buClr>
              <a:buFont typeface="Wingdings" panose="05000000000000000000" pitchFamily="2" charset="2"/>
              <a:buChar char="§"/>
            </a:pPr>
            <a:endParaRPr lang="fr-FR" altLang="fr-FR" dirty="0" smtClean="0">
              <a:solidFill>
                <a:srgbClr val="EAEBB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altLang="fr-FR" dirty="0" smtClean="0">
                <a:solidFill>
                  <a:srgbClr val="EAEBB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Peut permettre une réflexion, une prise de distance, une reconstitution des ressources physiques et psychologiques.</a:t>
            </a: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 bwMode="auto">
          <a:xfrm>
            <a:off x="6042991" y="1653208"/>
            <a:ext cx="5993296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 b="0">
                <a:solidFill>
                  <a:srgbClr val="FEF2C6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b="0">
                <a:solidFill>
                  <a:srgbClr val="FEF2C6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200">
                <a:solidFill>
                  <a:srgbClr val="FEF2C6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FEF2C6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FEF2C6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EF2C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EF2C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EF2C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EF2C6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alt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Inconvénients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altLang="fr-FR" sz="1000" b="0" i="0" u="none" strike="noStrike" kern="0" cap="none" spc="0" normalizeH="0" baseline="0" noProof="0" dirty="0" smtClean="0">
              <a:ln>
                <a:noFill/>
              </a:ln>
              <a:solidFill>
                <a:srgbClr val="EAEB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alt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AEBB3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Peut figer la situation sans la résoudre avec prolongation « indéfinie » de l’arrêt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D342C"/>
              </a:buClr>
              <a:buSzTx/>
              <a:buFont typeface="Monotype Sorts" panose="05010101010101010101" pitchFamily="2" charset="2"/>
              <a:buNone/>
              <a:tabLst/>
              <a:defRPr/>
            </a:pPr>
            <a:endParaRPr kumimoji="0" lang="fr-FR" altLang="fr-FR" sz="2400" b="0" i="0" u="none" strike="noStrike" kern="0" cap="none" spc="0" normalizeH="0" baseline="0" noProof="0" dirty="0" smtClean="0">
              <a:ln>
                <a:noFill/>
              </a:ln>
              <a:solidFill>
                <a:srgbClr val="EAEBB3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alt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AEBB3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Peut être considéré comme « injustifié » par l’entreprise et induire parfois une dévalorisation professionnelle du salarié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D342C"/>
              </a:buClr>
              <a:buSzTx/>
              <a:buFont typeface="Monotype Sorts" panose="05010101010101010101" pitchFamily="2" charset="2"/>
              <a:buNone/>
              <a:tabLst/>
              <a:defRPr/>
            </a:pPr>
            <a:endParaRPr kumimoji="0" lang="fr-FR" altLang="fr-FR" sz="2400" b="0" i="0" u="none" strike="noStrike" kern="0" cap="none" spc="0" normalizeH="0" baseline="0" noProof="0" dirty="0" smtClean="0">
              <a:ln>
                <a:noFill/>
              </a:ln>
              <a:solidFill>
                <a:srgbClr val="EAEBB3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alt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AEBB3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Prolongé, il peut aboutir à une éviction de l’entreprise (ce qui est parfois le but recherché)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5724938" y="1830455"/>
            <a:ext cx="34787" cy="417029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53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rgbClr val="3C8C93"/>
            </a:gs>
            <a:gs pos="0">
              <a:srgbClr val="01BB8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Espace réservé du contenu 2"/>
          <p:cNvSpPr>
            <a:spLocks noGrp="1"/>
          </p:cNvSpPr>
          <p:nvPr>
            <p:ph idx="4294967295"/>
          </p:nvPr>
        </p:nvSpPr>
        <p:spPr>
          <a:xfrm>
            <a:off x="473682" y="1562020"/>
            <a:ext cx="11394467" cy="4465638"/>
          </a:xfrm>
        </p:spPr>
        <p:txBody>
          <a:bodyPr/>
          <a:lstStyle/>
          <a:p>
            <a:pPr lvl="0">
              <a:defRPr/>
            </a:pPr>
            <a:r>
              <a:rPr lang="fr-FR" altLang="fr-FR" kern="1200" dirty="0">
                <a:solidFill>
                  <a:srgbClr val="EAEBB3"/>
                </a:solidFill>
                <a:latin typeface="Arial Narrow" panose="020B0606020202030204" pitchFamily="34" charset="0"/>
              </a:rPr>
              <a:t>Faut-il </a:t>
            </a:r>
            <a:r>
              <a:rPr lang="fr-FR" altLang="fr-FR" kern="120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arrêter Mme M. </a:t>
            </a:r>
            <a:r>
              <a:rPr lang="fr-FR" altLang="fr-FR" kern="1200" dirty="0">
                <a:solidFill>
                  <a:srgbClr val="EAEBB3"/>
                </a:solidFill>
                <a:latin typeface="Arial Narrow" panose="020B0606020202030204" pitchFamily="34" charset="0"/>
              </a:rPr>
              <a:t>?</a:t>
            </a:r>
          </a:p>
          <a:p>
            <a:pPr marL="0" lvl="0" indent="0">
              <a:buNone/>
              <a:defRPr/>
            </a:pPr>
            <a:r>
              <a:rPr lang="fr-FR" altLang="fr-FR" kern="120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	Oui : pour </a:t>
            </a:r>
            <a:r>
              <a:rPr lang="fr-FR" altLang="fr-FR" kern="1200" dirty="0">
                <a:solidFill>
                  <a:srgbClr val="EAEBB3"/>
                </a:solidFill>
                <a:latin typeface="Arial Narrow" panose="020B0606020202030204" pitchFamily="34" charset="0"/>
              </a:rPr>
              <a:t>la soustraire au risque </a:t>
            </a:r>
            <a:r>
              <a:rPr lang="fr-FR" altLang="fr-FR" kern="120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immédiat, </a:t>
            </a:r>
            <a:r>
              <a:rPr lang="fr-FR" altLang="fr-FR" kern="1200" dirty="0">
                <a:solidFill>
                  <a:srgbClr val="EAEBB3"/>
                </a:solidFill>
                <a:latin typeface="Arial Narrow" panose="020B0606020202030204" pitchFamily="34" charset="0"/>
              </a:rPr>
              <a:t>sur une durée </a:t>
            </a:r>
            <a:r>
              <a:rPr lang="fr-FR" altLang="fr-FR" kern="120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limitée.</a:t>
            </a:r>
          </a:p>
          <a:p>
            <a:pPr lvl="0">
              <a:defRPr/>
            </a:pPr>
            <a:r>
              <a:rPr lang="fr-FR" altLang="fr-FR" kern="120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Faut-il or</a:t>
            </a:r>
            <a:r>
              <a:rPr lang="fr-FR" sz="2400" kern="120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ienter Mme M. vers un spécialiste </a:t>
            </a:r>
            <a:r>
              <a:rPr lang="fr-FR" sz="2400" kern="1200" dirty="0">
                <a:solidFill>
                  <a:srgbClr val="EAEBB3"/>
                </a:solidFill>
                <a:latin typeface="Arial Narrow" panose="020B0606020202030204" pitchFamily="34" charset="0"/>
              </a:rPr>
              <a:t>de santé </a:t>
            </a:r>
            <a:r>
              <a:rPr lang="fr-FR" sz="2400" kern="120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mentale ? </a:t>
            </a:r>
          </a:p>
          <a:p>
            <a:pPr marL="0" lvl="0" indent="0">
              <a:buNone/>
              <a:defRPr/>
            </a:pPr>
            <a:r>
              <a:rPr lang="fr-FR" kern="1200" dirty="0">
                <a:solidFill>
                  <a:srgbClr val="EAEBB3"/>
                </a:solidFill>
                <a:latin typeface="Arial Narrow" panose="020B0606020202030204" pitchFamily="34" charset="0"/>
              </a:rPr>
              <a:t>	</a:t>
            </a:r>
            <a:r>
              <a:rPr lang="fr-FR" kern="120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Oui : </a:t>
            </a:r>
            <a:r>
              <a:rPr lang="fr-FR" sz="2400" kern="120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Certains </a:t>
            </a:r>
            <a:r>
              <a:rPr lang="fr-FR" sz="2400" kern="1200" dirty="0">
                <a:solidFill>
                  <a:srgbClr val="EAEBB3"/>
                </a:solidFill>
                <a:latin typeface="Arial Narrow" panose="020B0606020202030204" pitchFamily="34" charset="0"/>
              </a:rPr>
              <a:t>sont spécialisés en pathologies </a:t>
            </a:r>
            <a:r>
              <a:rPr lang="fr-FR" sz="2400" kern="120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professionnelle (cf. coordonnées dans le   	SISTEPACA) </a:t>
            </a:r>
          </a:p>
          <a:p>
            <a:pPr marL="0" lvl="0" indent="0">
              <a:buNone/>
              <a:defRPr/>
            </a:pPr>
            <a:r>
              <a:rPr lang="fr-FR" kern="1200" dirty="0">
                <a:solidFill>
                  <a:srgbClr val="EAEBB3"/>
                </a:solidFill>
                <a:latin typeface="Arial Narrow" panose="020B0606020202030204" pitchFamily="34" charset="0"/>
              </a:rPr>
              <a:t>	</a:t>
            </a:r>
            <a:r>
              <a:rPr lang="fr-FR" kern="120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Afin de :</a:t>
            </a:r>
            <a:endParaRPr lang="fr-FR" sz="2400" kern="1200" dirty="0" smtClean="0">
              <a:solidFill>
                <a:srgbClr val="EAEBB3"/>
              </a:solidFill>
              <a:latin typeface="Arial Narrow" panose="020B0606020202030204" pitchFamily="34" charset="0"/>
            </a:endParaRPr>
          </a:p>
          <a:p>
            <a:pPr lvl="2">
              <a:buFont typeface="Wingdings" panose="05000000000000000000" pitchFamily="2" charset="2"/>
              <a:buChar char="è"/>
              <a:defRPr/>
            </a:pPr>
            <a:r>
              <a:rPr lang="fr-FR" sz="2400" kern="1200" dirty="0" smtClean="0">
                <a:solidFill>
                  <a:srgbClr val="EAEBB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Ne </a:t>
            </a:r>
            <a:r>
              <a:rPr lang="fr-FR" sz="2400" kern="1200" dirty="0">
                <a:solidFill>
                  <a:srgbClr val="EAEBB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pas laisser la situation se </a:t>
            </a:r>
            <a:r>
              <a:rPr lang="fr-FR" sz="2400" kern="1200" dirty="0" smtClean="0">
                <a:solidFill>
                  <a:srgbClr val="EAEBB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figer</a:t>
            </a:r>
          </a:p>
          <a:p>
            <a:pPr lvl="2">
              <a:buFont typeface="Wingdings" panose="05000000000000000000" pitchFamily="2" charset="2"/>
              <a:buChar char="è"/>
              <a:defRPr/>
            </a:pPr>
            <a:r>
              <a:rPr lang="fr-FR" sz="2400" kern="1200" dirty="0" smtClean="0">
                <a:solidFill>
                  <a:srgbClr val="EAEBB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Répondre aux questions que se pose le médecin traitant sur l’état de Mme M.</a:t>
            </a:r>
          </a:p>
          <a:p>
            <a:pPr lvl="0">
              <a:defRPr/>
            </a:pPr>
            <a:r>
              <a:rPr lang="fr-FR" dirty="0">
                <a:solidFill>
                  <a:srgbClr val="EAEBB3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Est-il possible de déclarer </a:t>
            </a:r>
            <a:r>
              <a:rPr lang="fr-FR" dirty="0" smtClean="0">
                <a:solidFill>
                  <a:srgbClr val="EAEBB3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la </a:t>
            </a:r>
            <a:r>
              <a:rPr lang="fr-FR" dirty="0">
                <a:solidFill>
                  <a:srgbClr val="EAEBB3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souffrance </a:t>
            </a:r>
            <a:r>
              <a:rPr lang="fr-FR" dirty="0" smtClean="0">
                <a:solidFill>
                  <a:srgbClr val="EAEBB3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de Mme M. en </a:t>
            </a:r>
            <a:r>
              <a:rPr lang="fr-FR" dirty="0">
                <a:solidFill>
                  <a:srgbClr val="EAEBB3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accident du </a:t>
            </a:r>
            <a:r>
              <a:rPr lang="fr-FR" dirty="0" smtClean="0">
                <a:solidFill>
                  <a:srgbClr val="EAEBB3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travail dans ce cas ?</a:t>
            </a:r>
          </a:p>
          <a:p>
            <a:pPr marL="0" lvl="0" indent="0">
              <a:buNone/>
              <a:defRPr/>
            </a:pPr>
            <a:r>
              <a:rPr lang="fr-FR" kern="1200" dirty="0" smtClean="0">
                <a:solidFill>
                  <a:srgbClr val="EAEBB3"/>
                </a:solidFill>
                <a:latin typeface="Arial Narrow" panose="020B0606020202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	Non, la situation décrite par Mme M. ne correspond pas à un accident du travail …</a:t>
            </a:r>
            <a:endParaRPr lang="fr-FR" kern="1200" dirty="0">
              <a:solidFill>
                <a:srgbClr val="EAEBB3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0" y="-1714500"/>
            <a:ext cx="1280000" cy="72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16371" t="8997" r="19633" b="4220"/>
          <a:stretch/>
        </p:blipFill>
        <p:spPr>
          <a:xfrm>
            <a:off x="9942719" y="175259"/>
            <a:ext cx="2047875" cy="1562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114300" y="175259"/>
            <a:ext cx="9828419" cy="103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Myriad Roman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Myriad Roman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Myriad Roman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Myriad Roman" pitchFamily="34" charset="0"/>
                <a:ea typeface="MS PGothic" panose="020B0600070205080204" pitchFamily="34" charset="-128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Myriad Roman" pitchFamily="34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Myriad Roman" pitchFamily="34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Myriad Roman" pitchFamily="34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Myriad Roman" pitchFamily="34" charset="0"/>
              </a:defRPr>
            </a:lvl9pPr>
          </a:lstStyle>
          <a:p>
            <a:pPr eaLnBrk="1" hangingPunct="1"/>
            <a:r>
              <a:rPr lang="fr-FR" sz="4400" kern="0" dirty="0" smtClean="0">
                <a:latin typeface="Arial Narrow" panose="020B0606020202030204" pitchFamily="34" charset="0"/>
              </a:rPr>
              <a:t>Les conduites à tenir possibles pour le médecin traitant (1/2)</a:t>
            </a:r>
            <a:endParaRPr lang="fr-FR" altLang="fr-FR" sz="4400" kern="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08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accent1">
                <a:lumMod val="50000"/>
              </a:schemeClr>
            </a:gs>
            <a:gs pos="0">
              <a:srgbClr val="01BB8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ChangeArrowheads="1"/>
          </p:cNvSpPr>
          <p:nvPr/>
        </p:nvSpPr>
        <p:spPr bwMode="auto">
          <a:xfrm>
            <a:off x="2209800" y="2286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731" name="Espace réservé du texte 6"/>
          <p:cNvSpPr>
            <a:spLocks noGrp="1"/>
          </p:cNvSpPr>
          <p:nvPr>
            <p:ph type="body" sz="half" idx="2"/>
          </p:nvPr>
        </p:nvSpPr>
        <p:spPr>
          <a:xfrm>
            <a:off x="867727" y="1840727"/>
            <a:ext cx="10456545" cy="4114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altLang="fr-FR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Si le patient décrit un fait « </a:t>
            </a:r>
            <a:r>
              <a:rPr lang="fr-FR" alt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accidentel</a:t>
            </a:r>
            <a:r>
              <a:rPr lang="fr-FR" altLang="fr-FR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 » : c’est-à-dire soudain, précis, daté et sortant de l’ordinaire</a:t>
            </a:r>
          </a:p>
          <a:p>
            <a:pPr>
              <a:spcBef>
                <a:spcPct val="0"/>
              </a:spcBef>
            </a:pPr>
            <a:endParaRPr lang="fr-FR" altLang="fr-FR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fr-FR" altLang="fr-FR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Et si la souffrance liée au travail a généré des </a:t>
            </a:r>
            <a:r>
              <a:rPr lang="fr-FR" alt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lésions</a:t>
            </a:r>
            <a:r>
              <a:rPr lang="fr-FR" altLang="fr-FR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(psychologiques et/ou organiques)</a:t>
            </a:r>
          </a:p>
          <a:p>
            <a:pPr>
              <a:spcBef>
                <a:spcPct val="0"/>
              </a:spcBef>
            </a:pPr>
            <a:endParaRPr lang="fr-FR" altLang="fr-FR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fr-FR" altLang="fr-FR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Le CMI doit décrire ces lésions</a:t>
            </a:r>
          </a:p>
          <a:p>
            <a:pPr>
              <a:spcBef>
                <a:spcPct val="0"/>
              </a:spcBef>
            </a:pPr>
            <a:endParaRPr lang="fr-FR" altLang="fr-FR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fr-FR" altLang="fr-FR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Une enquête est réalisée par la CPAM</a:t>
            </a:r>
          </a:p>
          <a:p>
            <a:pPr>
              <a:spcBef>
                <a:spcPct val="0"/>
              </a:spcBef>
            </a:pPr>
            <a:endParaRPr lang="fr-FR" altLang="fr-FR" sz="28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fr-FR" altLang="fr-FR" sz="2800" dirty="0" smtClean="0">
              <a:latin typeface="Arial Narrow" panose="020B0606020202030204" pitchFamily="34" charset="0"/>
            </a:endParaRPr>
          </a:p>
        </p:txBody>
      </p:sp>
      <p:sp>
        <p:nvSpPr>
          <p:cNvPr id="40964" name="Titre 7"/>
          <p:cNvSpPr>
            <a:spLocks noGrp="1"/>
          </p:cNvSpPr>
          <p:nvPr>
            <p:ph type="title"/>
          </p:nvPr>
        </p:nvSpPr>
        <p:spPr>
          <a:xfrm>
            <a:off x="91440" y="0"/>
            <a:ext cx="11349990" cy="1257300"/>
          </a:xfrm>
        </p:spPr>
        <p:txBody>
          <a:bodyPr/>
          <a:lstStyle/>
          <a:p>
            <a:pPr>
              <a:defRPr/>
            </a:pPr>
            <a:r>
              <a:rPr lang="fr-FR" sz="4400" dirty="0">
                <a:latin typeface="Arial Narrow" panose="020B0606020202030204" pitchFamily="34" charset="0"/>
                <a:cs typeface="Arial" pitchFamily="34" charset="0"/>
              </a:rPr>
              <a:t>Quand déclarer une souffrance liée au travail en AT ?</a:t>
            </a:r>
          </a:p>
        </p:txBody>
      </p:sp>
    </p:spTree>
    <p:extLst>
      <p:ext uri="{BB962C8B-B14F-4D97-AF65-F5344CB8AC3E}">
        <p14:creationId xmlns:p14="http://schemas.microsoft.com/office/powerpoint/2010/main" val="19832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rgbClr val="3C8C93"/>
            </a:gs>
            <a:gs pos="0">
              <a:srgbClr val="01BB8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Espace réservé du contenu 2"/>
          <p:cNvSpPr>
            <a:spLocks noGrp="1"/>
          </p:cNvSpPr>
          <p:nvPr>
            <p:ph idx="4294967295"/>
          </p:nvPr>
        </p:nvSpPr>
        <p:spPr>
          <a:xfrm>
            <a:off x="473682" y="1562019"/>
            <a:ext cx="11394467" cy="5115005"/>
          </a:xfrm>
        </p:spPr>
        <p:txBody>
          <a:bodyPr/>
          <a:lstStyle/>
          <a:p>
            <a:pPr lvl="0">
              <a:defRPr/>
            </a:pPr>
            <a:r>
              <a:rPr lang="fr-FR" altLang="fr-FR" kern="1200" dirty="0">
                <a:solidFill>
                  <a:srgbClr val="EAEBB3"/>
                </a:solidFill>
                <a:latin typeface="Arial Narrow" panose="020B0606020202030204" pitchFamily="34" charset="0"/>
              </a:rPr>
              <a:t>Faut-il </a:t>
            </a:r>
            <a:r>
              <a:rPr lang="fr-FR" altLang="fr-FR" kern="120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arrêter Mme M. </a:t>
            </a:r>
            <a:r>
              <a:rPr lang="fr-FR" altLang="fr-FR" kern="1200" dirty="0">
                <a:solidFill>
                  <a:srgbClr val="EAEBB3"/>
                </a:solidFill>
                <a:latin typeface="Arial Narrow" panose="020B0606020202030204" pitchFamily="34" charset="0"/>
              </a:rPr>
              <a:t>?</a:t>
            </a:r>
          </a:p>
          <a:p>
            <a:pPr marL="0" lvl="0" indent="0">
              <a:buNone/>
              <a:defRPr/>
            </a:pPr>
            <a:r>
              <a:rPr lang="fr-FR" altLang="fr-FR" kern="120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	Oui : pour </a:t>
            </a:r>
            <a:r>
              <a:rPr lang="fr-FR" altLang="fr-FR" kern="1200" dirty="0">
                <a:solidFill>
                  <a:srgbClr val="EAEBB3"/>
                </a:solidFill>
                <a:latin typeface="Arial Narrow" panose="020B0606020202030204" pitchFamily="34" charset="0"/>
              </a:rPr>
              <a:t>la soustraire au risque </a:t>
            </a:r>
            <a:r>
              <a:rPr lang="fr-FR" altLang="fr-FR" kern="120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immédiat, </a:t>
            </a:r>
            <a:r>
              <a:rPr lang="fr-FR" altLang="fr-FR" kern="1200" dirty="0">
                <a:solidFill>
                  <a:srgbClr val="EAEBB3"/>
                </a:solidFill>
                <a:latin typeface="Arial Narrow" panose="020B0606020202030204" pitchFamily="34" charset="0"/>
              </a:rPr>
              <a:t>sur une durée </a:t>
            </a:r>
            <a:r>
              <a:rPr lang="fr-FR" altLang="fr-FR" kern="120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limitée.</a:t>
            </a:r>
          </a:p>
          <a:p>
            <a:pPr lvl="0">
              <a:defRPr/>
            </a:pPr>
            <a:r>
              <a:rPr lang="fr-FR" altLang="fr-FR" kern="120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Faut-il or</a:t>
            </a:r>
            <a:r>
              <a:rPr lang="fr-FR" sz="2400" kern="120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ienter Mme M. vers un spécialiste </a:t>
            </a:r>
            <a:r>
              <a:rPr lang="fr-FR" sz="2400" kern="1200" dirty="0">
                <a:solidFill>
                  <a:srgbClr val="EAEBB3"/>
                </a:solidFill>
                <a:latin typeface="Arial Narrow" panose="020B0606020202030204" pitchFamily="34" charset="0"/>
              </a:rPr>
              <a:t>de santé </a:t>
            </a:r>
            <a:r>
              <a:rPr lang="fr-FR" sz="2400" kern="120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mentale ? </a:t>
            </a:r>
          </a:p>
          <a:p>
            <a:pPr marL="0" lvl="0" indent="0">
              <a:buNone/>
              <a:defRPr/>
            </a:pPr>
            <a:r>
              <a:rPr lang="fr-FR" kern="1200" dirty="0">
                <a:solidFill>
                  <a:srgbClr val="EAEBB3"/>
                </a:solidFill>
                <a:latin typeface="Arial Narrow" panose="020B0606020202030204" pitchFamily="34" charset="0"/>
              </a:rPr>
              <a:t>	</a:t>
            </a:r>
            <a:r>
              <a:rPr lang="fr-FR" kern="120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Oui : </a:t>
            </a:r>
            <a:r>
              <a:rPr lang="fr-FR" sz="2400" kern="120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Certains </a:t>
            </a:r>
            <a:r>
              <a:rPr lang="fr-FR" sz="2400" kern="1200" dirty="0">
                <a:solidFill>
                  <a:srgbClr val="EAEBB3"/>
                </a:solidFill>
                <a:latin typeface="Arial Narrow" panose="020B0606020202030204" pitchFamily="34" charset="0"/>
              </a:rPr>
              <a:t>sont spécialisés en pathologies </a:t>
            </a:r>
            <a:r>
              <a:rPr lang="fr-FR" sz="2400" kern="120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professionnelle (cf. coordonnées dans le   	SISTEPACA) </a:t>
            </a:r>
          </a:p>
          <a:p>
            <a:pPr marL="0" lvl="0" indent="0">
              <a:buNone/>
              <a:defRPr/>
            </a:pPr>
            <a:r>
              <a:rPr lang="fr-FR" kern="1200" dirty="0">
                <a:solidFill>
                  <a:srgbClr val="EAEBB3"/>
                </a:solidFill>
                <a:latin typeface="Arial Narrow" panose="020B0606020202030204" pitchFamily="34" charset="0"/>
              </a:rPr>
              <a:t>	</a:t>
            </a:r>
            <a:r>
              <a:rPr lang="fr-FR" kern="1200" dirty="0" smtClean="0">
                <a:solidFill>
                  <a:srgbClr val="EAEBB3"/>
                </a:solidFill>
                <a:latin typeface="Arial Narrow" panose="020B0606020202030204" pitchFamily="34" charset="0"/>
              </a:rPr>
              <a:t>Afin de :</a:t>
            </a:r>
            <a:endParaRPr lang="fr-FR" sz="2400" kern="1200" dirty="0" smtClean="0">
              <a:solidFill>
                <a:srgbClr val="EAEBB3"/>
              </a:solidFill>
              <a:latin typeface="Arial Narrow" panose="020B0606020202030204" pitchFamily="34" charset="0"/>
            </a:endParaRPr>
          </a:p>
          <a:p>
            <a:pPr lvl="2">
              <a:buFont typeface="Wingdings" panose="05000000000000000000" pitchFamily="2" charset="2"/>
              <a:buChar char="è"/>
              <a:defRPr/>
            </a:pPr>
            <a:r>
              <a:rPr lang="fr-FR" sz="2400" kern="1200" dirty="0" smtClean="0">
                <a:solidFill>
                  <a:srgbClr val="EAEBB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Ne </a:t>
            </a:r>
            <a:r>
              <a:rPr lang="fr-FR" sz="2400" kern="1200" dirty="0">
                <a:solidFill>
                  <a:srgbClr val="EAEBB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pas laisser la situation se </a:t>
            </a:r>
            <a:r>
              <a:rPr lang="fr-FR" sz="2400" kern="1200" dirty="0" smtClean="0">
                <a:solidFill>
                  <a:srgbClr val="EAEBB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figer</a:t>
            </a:r>
          </a:p>
          <a:p>
            <a:pPr lvl="2">
              <a:buFont typeface="Wingdings" panose="05000000000000000000" pitchFamily="2" charset="2"/>
              <a:buChar char="è"/>
              <a:defRPr/>
            </a:pPr>
            <a:r>
              <a:rPr lang="fr-FR" sz="2400" kern="1200" dirty="0" smtClean="0">
                <a:solidFill>
                  <a:srgbClr val="EAEBB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Répondre aux questions que se pose le médecin traitant sur l’état de Mme M.</a:t>
            </a:r>
          </a:p>
          <a:p>
            <a:pPr lvl="0">
              <a:defRPr/>
            </a:pPr>
            <a:r>
              <a:rPr lang="fr-FR" dirty="0">
                <a:solidFill>
                  <a:srgbClr val="EAEBB3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Est-il possible de déclarer </a:t>
            </a:r>
            <a:r>
              <a:rPr lang="fr-FR" dirty="0" smtClean="0">
                <a:solidFill>
                  <a:srgbClr val="EAEBB3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la </a:t>
            </a:r>
            <a:r>
              <a:rPr lang="fr-FR" dirty="0">
                <a:solidFill>
                  <a:srgbClr val="EAEBB3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souffrance </a:t>
            </a:r>
            <a:r>
              <a:rPr lang="fr-FR" dirty="0" smtClean="0">
                <a:solidFill>
                  <a:srgbClr val="EAEBB3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de Mme M. en </a:t>
            </a:r>
            <a:r>
              <a:rPr lang="fr-FR" dirty="0">
                <a:solidFill>
                  <a:srgbClr val="EAEBB3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accident du </a:t>
            </a:r>
            <a:r>
              <a:rPr lang="fr-FR" dirty="0" smtClean="0">
                <a:solidFill>
                  <a:srgbClr val="EAEBB3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travail dans ce cas ?</a:t>
            </a:r>
          </a:p>
          <a:p>
            <a:pPr marL="0" lvl="0" indent="0">
              <a:buNone/>
              <a:defRPr/>
            </a:pPr>
            <a:r>
              <a:rPr lang="fr-FR" kern="1200" dirty="0" smtClean="0">
                <a:solidFill>
                  <a:srgbClr val="EAEBB3"/>
                </a:solidFill>
                <a:latin typeface="Arial Narrow" panose="020B0606020202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	Non, la situation décrite par Mme M. ne correspond pas à un accident du travail …</a:t>
            </a:r>
          </a:p>
          <a:p>
            <a:pPr>
              <a:defRPr/>
            </a:pPr>
            <a:r>
              <a:rPr lang="fr-FR" kern="1200" dirty="0">
                <a:solidFill>
                  <a:srgbClr val="EAEBB3"/>
                </a:solidFill>
                <a:latin typeface="Arial Narrow" panose="020B0606020202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La souffrance psychique de Mme M. peut-elle être reconnue en maladie professionnelle ?</a:t>
            </a:r>
            <a:endParaRPr lang="fr-FR" kern="1200" dirty="0">
              <a:solidFill>
                <a:srgbClr val="EAEBB3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marL="0" lvl="0" indent="0">
              <a:buNone/>
              <a:defRPr/>
            </a:pPr>
            <a:endParaRPr lang="fr-FR" kern="1200" dirty="0">
              <a:solidFill>
                <a:srgbClr val="EAEBB3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0" y="-1714500"/>
            <a:ext cx="1280000" cy="72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16371" t="8997" r="19633" b="4220"/>
          <a:stretch/>
        </p:blipFill>
        <p:spPr>
          <a:xfrm>
            <a:off x="10121930" y="175259"/>
            <a:ext cx="1746219" cy="13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114300" y="175259"/>
            <a:ext cx="9828419" cy="103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Myriad Roman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Myriad Roman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Myriad Roman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Myriad Roman" pitchFamily="34" charset="0"/>
                <a:ea typeface="MS PGothic" panose="020B0600070205080204" pitchFamily="34" charset="-128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Myriad Roman" pitchFamily="34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Myriad Roman" pitchFamily="34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Myriad Roman" pitchFamily="34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Myriad Roman" pitchFamily="34" charset="0"/>
              </a:defRPr>
            </a:lvl9pPr>
          </a:lstStyle>
          <a:p>
            <a:pPr eaLnBrk="1" hangingPunct="1"/>
            <a:r>
              <a:rPr lang="fr-FR" sz="4400" kern="0" dirty="0" smtClean="0">
                <a:latin typeface="Arial Narrow" panose="020B0606020202030204" pitchFamily="34" charset="0"/>
              </a:rPr>
              <a:t>Les conduites à tenir possibles pour le médecin traitant (1/2)</a:t>
            </a:r>
            <a:endParaRPr lang="fr-FR" altLang="fr-FR" sz="4400" kern="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35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MP 6dec2011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Myriad Roman"/>
        <a:ea typeface=""/>
        <a:cs typeface=""/>
      </a:majorFont>
      <a:minorFont>
        <a:latin typeface="Myriad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MP 6dec2011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Myriad Roman"/>
        <a:ea typeface=""/>
        <a:cs typeface=""/>
      </a:majorFont>
      <a:minorFont>
        <a:latin typeface="Myriad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15076</TotalTime>
  <Words>1084</Words>
  <Application>Microsoft Office PowerPoint</Application>
  <PresentationFormat>Grand écran</PresentationFormat>
  <Paragraphs>149</Paragraphs>
  <Slides>15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6" baseType="lpstr">
      <vt:lpstr>MS PGothic</vt:lpstr>
      <vt:lpstr>Arial</vt:lpstr>
      <vt:lpstr>Arial Narrow</vt:lpstr>
      <vt:lpstr>Calibri</vt:lpstr>
      <vt:lpstr>Calibri Light</vt:lpstr>
      <vt:lpstr>Monotype Sorts</vt:lpstr>
      <vt:lpstr>Myriad Roman</vt:lpstr>
      <vt:lpstr>Times New Roman</vt:lpstr>
      <vt:lpstr>Wingdings</vt:lpstr>
      <vt:lpstr>AMP 6dec2011</vt:lpstr>
      <vt:lpstr>1_AMP 6dec2011</vt:lpstr>
      <vt:lpstr>Que faire face à la souffrance psychique liée au travail des patients ? Le cas de Mme M., commerciale.  Intervenants : Dr Besson (médecin psychiatre URPS ML) Dr Burlot, médecin conseil régional adjoint (DRSM) - Dr Dubois, médecin inspecteur du travail (DIRECCTE) - C. Mascarène, chargée d’études (ORS PACA)</vt:lpstr>
      <vt:lpstr>Le contexte et les objectifs du SISTEPACA</vt:lpstr>
      <vt:lpstr>Les axes d’actions du dispositif</vt:lpstr>
      <vt:lpstr>Présentation PowerPoint</vt:lpstr>
      <vt:lpstr>Les conduites à tenir possibles pour le médecin traitant (1/2)</vt:lpstr>
      <vt:lpstr>L’arrêt de travail : des avantages et des inconvénients</vt:lpstr>
      <vt:lpstr>Présentation PowerPoint</vt:lpstr>
      <vt:lpstr>Quand déclarer une souffrance liée au travail en AT ?</vt:lpstr>
      <vt:lpstr>Présentation PowerPoint</vt:lpstr>
      <vt:lpstr>  Pas de reconnaissance en MP par le système des tableaux :   reconnaissance possible par le CRRMP*   </vt:lpstr>
      <vt:lpstr>Les conduites à tenir possibles pour le médecin traitant (2/2)</vt:lpstr>
      <vt:lpstr>La visite de pré-reprise pendant l’arrêt de travail </vt:lpstr>
      <vt:lpstr>Médecin du travail : son rôle dans la prise en charge de Mme. M.</vt:lpstr>
      <vt:lpstr>Présentation PowerPoint</vt:lpstr>
      <vt:lpstr>Présentation PowerPoint</vt:lpstr>
    </vt:vector>
  </TitlesOfParts>
  <Company>ORS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Celine Mascarene</dc:creator>
  <cp:lastModifiedBy>Celine Mascarene</cp:lastModifiedBy>
  <cp:revision>1195</cp:revision>
  <dcterms:created xsi:type="dcterms:W3CDTF">2016-10-25T11:57:46Z</dcterms:created>
  <dcterms:modified xsi:type="dcterms:W3CDTF">2019-01-14T08:45:11Z</dcterms:modified>
</cp:coreProperties>
</file>