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61" r:id="rId8"/>
    <p:sldId id="262" r:id="rId9"/>
    <p:sldId id="274" r:id="rId10"/>
    <p:sldId id="263" r:id="rId11"/>
    <p:sldId id="275" r:id="rId12"/>
    <p:sldId id="264" r:id="rId13"/>
    <p:sldId id="276" r:id="rId14"/>
    <p:sldId id="265" r:id="rId15"/>
    <p:sldId id="277" r:id="rId16"/>
    <p:sldId id="278" r:id="rId17"/>
    <p:sldId id="266" r:id="rId18"/>
    <p:sldId id="267" r:id="rId19"/>
    <p:sldId id="268" r:id="rId20"/>
    <p:sldId id="279" r:id="rId21"/>
    <p:sldId id="270" r:id="rId22"/>
    <p:sldId id="271" r:id="rId23"/>
    <p:sldId id="272"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5E4"/>
    <a:srgbClr val="5359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3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2BAC76-3D01-49F1-A852-694DC42DA0F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D7442EA-9B89-4148-A826-FA9CDA92A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C95CA4F-3BF8-4D3A-9AE3-9C6EEC0F9C96}"/>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E7993C2C-E331-4C72-A8FC-E3D6B50FA6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78D701-F34D-4988-B819-57F4A5C50882}"/>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32145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7EC76-7B9B-4D27-8A40-15392903D77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D6D5C0B-0469-4304-ADD4-48FCA936B00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84B87D-761B-4D8A-8571-F60A749325FA}"/>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0FAECDD7-B60C-4ECF-BA4F-949D076588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75F94B-7D86-49E8-A11B-5735F530B0EC}"/>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37169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1E4B008-EC1D-4A50-B6DE-944FAC6DA9D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CFCA482-7293-434A-8913-EFF8F08DBBD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058A64-DCC9-4D6D-ADBC-DA86F29A5072}"/>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3847F5E6-8019-440C-9CAB-9C01C9E418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71C906-5C7A-4EFC-8F31-2EC0A05C0019}"/>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334735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585549-50C1-46C6-9523-F6D7FB18CA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80E3AB4-E488-42B5-8015-CA167797AC1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822DAE-D137-4C38-9864-170C0672D668}"/>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DBDD7960-7FA0-418E-BF96-67B2EB361C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0FEEDA-506D-4263-850C-EA1303CD7E12}"/>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74523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A3BA9A-809B-4DC8-B212-08CC88C3AB7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31BE4CE-69B0-45AE-B83C-0F65CBEE15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3485A07-9CF4-4568-B353-60B3968D3A57}"/>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76FBDC17-D09D-45B6-8220-F7701931A4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43FD13-E018-48A1-A049-3B29F6394B1F}"/>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62439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6E3620-EDD2-4F27-8FB9-B4697BFBCA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9511C2F-A3B5-4A7F-B692-634E636D95F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8DA326F-7F66-4601-A046-3C586BE2838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3E9C9BF-9302-4DFB-9543-F09B485907CA}"/>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6" name="Espace réservé du pied de page 5">
            <a:extLst>
              <a:ext uri="{FF2B5EF4-FFF2-40B4-BE49-F238E27FC236}">
                <a16:creationId xmlns:a16="http://schemas.microsoft.com/office/drawing/2014/main" id="{EFC87EA9-F810-4D51-BCFC-FD06E4D468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8F0D2AE-29B5-41BC-B376-9D9516F45D30}"/>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72280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D5433-3054-4C4B-B605-575C1EBA61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9347F60-790F-4D7C-BF08-6C0270AA93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A74E8AB2-98D1-416C-A87D-2A8BC215CEA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F9E7AD6-5C1B-462A-807B-784952D8B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9FB54A59-ED90-4526-B059-108BE7F8BA6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C854FBF-9C5B-4015-A093-01C04AEE6D32}"/>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8" name="Espace réservé du pied de page 7">
            <a:extLst>
              <a:ext uri="{FF2B5EF4-FFF2-40B4-BE49-F238E27FC236}">
                <a16:creationId xmlns:a16="http://schemas.microsoft.com/office/drawing/2014/main" id="{B656BF8B-ACA3-46CE-B511-6A69789522C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97CDC26-CC6C-489D-9865-097B76497AA7}"/>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354492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1A1FFD-3B55-4117-85E2-AC6A7F50473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0F64935-4618-4B49-AAC4-CD876D7C1B5B}"/>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4" name="Espace réservé du pied de page 3">
            <a:extLst>
              <a:ext uri="{FF2B5EF4-FFF2-40B4-BE49-F238E27FC236}">
                <a16:creationId xmlns:a16="http://schemas.microsoft.com/office/drawing/2014/main" id="{FBA1714E-2B47-47C9-BEDC-82D790A1A98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D4BE94F-E0F7-4594-8EAB-EF1C3EE39B2C}"/>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381331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99C250D-A571-4740-ACC0-1C82116FFC26}"/>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3" name="Espace réservé du pied de page 2">
            <a:extLst>
              <a:ext uri="{FF2B5EF4-FFF2-40B4-BE49-F238E27FC236}">
                <a16:creationId xmlns:a16="http://schemas.microsoft.com/office/drawing/2014/main" id="{2739E9DF-E3E4-47F3-9C99-FCFD2CBA58B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3A737C4-FC04-41D6-9720-DDAA7115D231}"/>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427850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7B54F-DEA4-4889-AEC4-970272DE44C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50425C8-CFB8-4953-A36F-853740DC8E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76B9349-ACB6-4751-AFAC-06D399B00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C319046-961F-4E93-BF4C-C76C809B05D6}"/>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6" name="Espace réservé du pied de page 5">
            <a:extLst>
              <a:ext uri="{FF2B5EF4-FFF2-40B4-BE49-F238E27FC236}">
                <a16:creationId xmlns:a16="http://schemas.microsoft.com/office/drawing/2014/main" id="{14218935-3FD4-4C0E-A476-0071E67ED0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A52D3E-6936-4A35-B9B6-8C3ABEFD8495}"/>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294490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747B5-6801-4FB7-9BCA-2D59EA8BA1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B80B943-8F71-4C79-B9B6-3624687FF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EF774CE-954C-490E-B65B-7A7BEF68CD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8AC40B9-4A93-48B5-9278-C0CE9F10A637}"/>
              </a:ext>
            </a:extLst>
          </p:cNvPr>
          <p:cNvSpPr>
            <a:spLocks noGrp="1"/>
          </p:cNvSpPr>
          <p:nvPr>
            <p:ph type="dt" sz="half" idx="10"/>
          </p:nvPr>
        </p:nvSpPr>
        <p:spPr/>
        <p:txBody>
          <a:bodyPr/>
          <a:lstStyle/>
          <a:p>
            <a:fld id="{396CFD90-D173-4ECE-88D3-CEE3FBB9F4BD}" type="datetimeFigureOut">
              <a:rPr lang="fr-FR" smtClean="0"/>
              <a:t>17/01/2019</a:t>
            </a:fld>
            <a:endParaRPr lang="fr-FR"/>
          </a:p>
        </p:txBody>
      </p:sp>
      <p:sp>
        <p:nvSpPr>
          <p:cNvPr id="6" name="Espace réservé du pied de page 5">
            <a:extLst>
              <a:ext uri="{FF2B5EF4-FFF2-40B4-BE49-F238E27FC236}">
                <a16:creationId xmlns:a16="http://schemas.microsoft.com/office/drawing/2014/main" id="{132E4D79-95F7-48C7-A1DC-8A34B6E3411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68DF88-25DB-427C-9878-E5E6C017AD47}"/>
              </a:ext>
            </a:extLst>
          </p:cNvPr>
          <p:cNvSpPr>
            <a:spLocks noGrp="1"/>
          </p:cNvSpPr>
          <p:nvPr>
            <p:ph type="sldNum" sz="quarter" idx="12"/>
          </p:nvPr>
        </p:nvSpPr>
        <p:spPr/>
        <p:txBody>
          <a:bodyPr/>
          <a:lstStyle/>
          <a:p>
            <a:fld id="{BF65208D-1CE6-414F-89E9-C306C5559A22}" type="slidenum">
              <a:rPr lang="fr-FR" smtClean="0"/>
              <a:t>‹N°›</a:t>
            </a:fld>
            <a:endParaRPr lang="fr-FR"/>
          </a:p>
        </p:txBody>
      </p:sp>
    </p:spTree>
    <p:extLst>
      <p:ext uri="{BB962C8B-B14F-4D97-AF65-F5344CB8AC3E}">
        <p14:creationId xmlns:p14="http://schemas.microsoft.com/office/powerpoint/2010/main" val="50269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9351823-D98B-4EA3-85B5-B155500FC8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D23AFE3-E493-4687-A6E5-55781C9357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A61871-50CF-467E-9C81-5A73716DFD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CFD90-D173-4ECE-88D3-CEE3FBB9F4BD}"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D6B0DDBA-0259-4339-99AC-4FE4E29821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EBC6F98-CF9F-421E-80B4-FD84D655E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5208D-1CE6-414F-89E9-C306C5559A22}" type="slidenum">
              <a:rPr lang="fr-FR" smtClean="0"/>
              <a:t>‹N°›</a:t>
            </a:fld>
            <a:endParaRPr lang="fr-FR"/>
          </a:p>
        </p:txBody>
      </p:sp>
    </p:spTree>
    <p:extLst>
      <p:ext uri="{BB962C8B-B14F-4D97-AF65-F5344CB8AC3E}">
        <p14:creationId xmlns:p14="http://schemas.microsoft.com/office/powerpoint/2010/main" val="36118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1514A84-28F4-4A98-8E00-07C2A2994A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96976" y="137015"/>
            <a:ext cx="1391955" cy="1315267"/>
          </a:xfrm>
          <a:prstGeom prst="rect">
            <a:avLst/>
          </a:prstGeom>
        </p:spPr>
      </p:pic>
      <p:sp>
        <p:nvSpPr>
          <p:cNvPr id="3" name="Espace réservé du contenu 2">
            <a:extLst>
              <a:ext uri="{FF2B5EF4-FFF2-40B4-BE49-F238E27FC236}">
                <a16:creationId xmlns:a16="http://schemas.microsoft.com/office/drawing/2014/main" id="{74553DFE-10ED-422A-BDB5-1A695DB56F97}"/>
              </a:ext>
            </a:extLst>
          </p:cNvPr>
          <p:cNvSpPr txBox="1">
            <a:spLocks/>
          </p:cNvSpPr>
          <p:nvPr/>
        </p:nvSpPr>
        <p:spPr>
          <a:xfrm>
            <a:off x="1073331" y="4981303"/>
            <a:ext cx="10515600" cy="81112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fr-FR" sz="3600" b="1" dirty="0">
                <a:solidFill>
                  <a:srgbClr val="0070C0"/>
                </a:solidFill>
              </a:rPr>
              <a:t>Docteur Renaud FERRIER – </a:t>
            </a:r>
            <a:r>
              <a:rPr lang="fr-FR" sz="1600" b="1" dirty="0">
                <a:solidFill>
                  <a:srgbClr val="0070C0"/>
                </a:solidFill>
              </a:rPr>
              <a:t>MSU et généraliste enseignant</a:t>
            </a:r>
            <a:endParaRPr lang="fr-FR" sz="3600" b="1" dirty="0">
              <a:solidFill>
                <a:srgbClr val="0070C0"/>
              </a:solidFill>
            </a:endParaRPr>
          </a:p>
        </p:txBody>
      </p:sp>
      <p:pic>
        <p:nvPicPr>
          <p:cNvPr id="4" name="Image 3"/>
          <p:cNvPicPr/>
          <p:nvPr/>
        </p:nvPicPr>
        <p:blipFill rotWithShape="1">
          <a:blip r:embed="rId3"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sp>
        <p:nvSpPr>
          <p:cNvPr id="5" name="Espace réservé du contenu 2">
            <a:extLst>
              <a:ext uri="{FF2B5EF4-FFF2-40B4-BE49-F238E27FC236}">
                <a16:creationId xmlns:a16="http://schemas.microsoft.com/office/drawing/2014/main" id="{74553DFE-10ED-422A-BDB5-1A695DB56F97}"/>
              </a:ext>
            </a:extLst>
          </p:cNvPr>
          <p:cNvSpPr txBox="1">
            <a:spLocks/>
          </p:cNvSpPr>
          <p:nvPr/>
        </p:nvSpPr>
        <p:spPr>
          <a:xfrm>
            <a:off x="822319" y="2003611"/>
            <a:ext cx="10515600" cy="18153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fr-FR" sz="4000" b="1" dirty="0"/>
              <a:t>DEVENIR MAÎTRE DE STAGE :</a:t>
            </a:r>
          </a:p>
          <a:p>
            <a:pPr>
              <a:lnSpc>
                <a:spcPct val="100000"/>
              </a:lnSpc>
            </a:pPr>
            <a:r>
              <a:rPr lang="fr-FR" sz="4000" b="1" dirty="0"/>
              <a:t>QUELLE FORMATION ? QUEL INTÊRET ?</a:t>
            </a:r>
          </a:p>
        </p:txBody>
      </p:sp>
    </p:spTree>
    <p:extLst>
      <p:ext uri="{BB962C8B-B14F-4D97-AF65-F5344CB8AC3E}">
        <p14:creationId xmlns:p14="http://schemas.microsoft.com/office/powerpoint/2010/main" val="820266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1981200" y="275499"/>
            <a:ext cx="7309338" cy="595358"/>
          </a:xfrm>
        </p:spPr>
        <p:txBody>
          <a:bodyPr>
            <a:normAutofit/>
          </a:bodyPr>
          <a:lstStyle/>
          <a:p>
            <a:pPr marL="0" indent="0" algn="ctr">
              <a:buNone/>
            </a:pPr>
            <a:r>
              <a:rPr lang="fr-FR" sz="3600" b="1" dirty="0">
                <a:solidFill>
                  <a:schemeClr val="accent1">
                    <a:lumMod val="60000"/>
                    <a:lumOff val="40000"/>
                  </a:schemeClr>
                </a:solidFill>
              </a:rPr>
              <a:t>Le stage un partenariat</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L’interne va s’intégrer dans un cabinet médical où il va exercer son métier de médecin, c’est un stage professionnel, il participe à l’activité.</a:t>
            </a:r>
          </a:p>
          <a:p>
            <a:pPr algn="just">
              <a:buFont typeface="Wingdings" panose="05000000000000000000" pitchFamily="2" charset="2"/>
              <a:buChar char="Ø"/>
            </a:pPr>
            <a:endParaRPr lang="fr-FR" b="1" dirty="0"/>
          </a:p>
          <a:p>
            <a:pPr marL="0" indent="0" algn="just">
              <a:buNone/>
            </a:pPr>
            <a:endParaRPr lang="fr-FR" b="1" dirty="0"/>
          </a:p>
          <a:p>
            <a:pPr algn="just">
              <a:buFont typeface="Wingdings" panose="05000000000000000000" pitchFamily="2" charset="2"/>
              <a:buChar char="Ø"/>
            </a:pPr>
            <a:r>
              <a:rPr lang="fr-FR" b="1" dirty="0">
                <a:solidFill>
                  <a:schemeClr val="accent1">
                    <a:lumMod val="60000"/>
                    <a:lumOff val="40000"/>
                  </a:schemeClr>
                </a:solidFill>
              </a:rPr>
              <a:t>Le maître de stage va devoir l’accueillir avec bienveillance et des objectifs de formation clairs. </a:t>
            </a:r>
          </a:p>
        </p:txBody>
      </p:sp>
    </p:spTree>
    <p:extLst>
      <p:ext uri="{BB962C8B-B14F-4D97-AF65-F5344CB8AC3E}">
        <p14:creationId xmlns:p14="http://schemas.microsoft.com/office/powerpoint/2010/main" val="388859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1981200" y="275499"/>
            <a:ext cx="7309338" cy="595358"/>
          </a:xfrm>
        </p:spPr>
        <p:txBody>
          <a:bodyPr>
            <a:normAutofit/>
          </a:bodyPr>
          <a:lstStyle/>
          <a:p>
            <a:pPr marL="0" indent="0" algn="ctr">
              <a:buNone/>
            </a:pPr>
            <a:r>
              <a:rPr lang="fr-FR" sz="3600" b="1" dirty="0">
                <a:solidFill>
                  <a:schemeClr val="accent1">
                    <a:lumMod val="60000"/>
                    <a:lumOff val="40000"/>
                  </a:schemeClr>
                </a:solidFill>
              </a:rPr>
              <a:t>Le stage un partenariat</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L’interne est salarié par le CHU de rattachement et les actes qu’il pratique sont honorés pour son maître de stage.</a:t>
            </a:r>
          </a:p>
          <a:p>
            <a:pPr marL="0" indent="0" algn="just">
              <a:buNone/>
            </a:pPr>
            <a:endParaRPr lang="fr-FR" b="1" dirty="0"/>
          </a:p>
          <a:p>
            <a:pPr algn="just">
              <a:buFont typeface="Wingdings" panose="05000000000000000000" pitchFamily="2" charset="2"/>
              <a:buChar char="Ø"/>
            </a:pPr>
            <a:r>
              <a:rPr lang="fr-FR" b="1" dirty="0">
                <a:solidFill>
                  <a:schemeClr val="accent1">
                    <a:lumMod val="60000"/>
                    <a:lumOff val="40000"/>
                  </a:schemeClr>
                </a:solidFill>
              </a:rPr>
              <a:t>Le maître de stage va consacrer un certain temps à la formation, il perçoit des honoraires de l’université à ce titre ( 150 à 600€/ mois selon le niveau de stage et l’organisation retenue par le DMG). </a:t>
            </a:r>
          </a:p>
        </p:txBody>
      </p:sp>
    </p:spTree>
    <p:extLst>
      <p:ext uri="{BB962C8B-B14F-4D97-AF65-F5344CB8AC3E}">
        <p14:creationId xmlns:p14="http://schemas.microsoft.com/office/powerpoint/2010/main" val="402868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327031" y="275499"/>
            <a:ext cx="7555523" cy="595358"/>
          </a:xfrm>
        </p:spPr>
        <p:txBody>
          <a:bodyPr>
            <a:normAutofit/>
          </a:bodyPr>
          <a:lstStyle/>
          <a:p>
            <a:pPr marL="0" indent="0" algn="ctr">
              <a:buNone/>
            </a:pPr>
            <a:r>
              <a:rPr lang="fr-FR" sz="3600" b="1" dirty="0">
                <a:solidFill>
                  <a:schemeClr val="accent1">
                    <a:lumMod val="60000"/>
                    <a:lumOff val="40000"/>
                  </a:schemeClr>
                </a:solidFill>
              </a:rPr>
              <a:t>La maitrise de stage des motivations</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Une des lignes du serment d'Hippocrate nous conduit à rendre aux enfants de nos maîtres, ce que ceux ci nous ont apporté.</a:t>
            </a:r>
          </a:p>
          <a:p>
            <a:pPr algn="just">
              <a:buFont typeface="Wingdings" panose="05000000000000000000" pitchFamily="2" charset="2"/>
              <a:buChar char="Ø"/>
            </a:pPr>
            <a:endParaRPr lang="fr-FR" b="1" dirty="0"/>
          </a:p>
          <a:p>
            <a:pPr marL="0" indent="0" algn="just">
              <a:buNone/>
            </a:pPr>
            <a:endParaRPr lang="fr-FR" b="1" dirty="0"/>
          </a:p>
          <a:p>
            <a:pPr algn="just">
              <a:buFont typeface="Wingdings" panose="05000000000000000000" pitchFamily="2" charset="2"/>
              <a:buChar char="Ø"/>
            </a:pPr>
            <a:r>
              <a:rPr lang="fr-FR" b="1" dirty="0">
                <a:solidFill>
                  <a:schemeClr val="accent1">
                    <a:lumMod val="60000"/>
                    <a:lumOff val="40000"/>
                  </a:schemeClr>
                </a:solidFill>
              </a:rPr>
              <a:t>Structurer, pour les justifier, toutes nos décisions médicales, est une source de qualité d’exercice indéniable. </a:t>
            </a:r>
          </a:p>
        </p:txBody>
      </p:sp>
    </p:spTree>
    <p:extLst>
      <p:ext uri="{BB962C8B-B14F-4D97-AF65-F5344CB8AC3E}">
        <p14:creationId xmlns:p14="http://schemas.microsoft.com/office/powerpoint/2010/main" val="13581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327031" y="275499"/>
            <a:ext cx="7555523" cy="595358"/>
          </a:xfrm>
        </p:spPr>
        <p:txBody>
          <a:bodyPr>
            <a:normAutofit/>
          </a:bodyPr>
          <a:lstStyle/>
          <a:p>
            <a:pPr marL="0" indent="0" algn="ctr">
              <a:buNone/>
            </a:pPr>
            <a:r>
              <a:rPr lang="fr-FR" sz="3600" b="1" dirty="0">
                <a:solidFill>
                  <a:schemeClr val="accent1">
                    <a:lumMod val="60000"/>
                    <a:lumOff val="40000"/>
                  </a:schemeClr>
                </a:solidFill>
              </a:rPr>
              <a:t>La maitrise de stage des motivations</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La confrontation des données récentes (même livresques) de notre interne avec nos habitudes, dont la rigueur a pu s’émousser, provoque de nombreuses remises en question .</a:t>
            </a:r>
          </a:p>
          <a:p>
            <a:pPr marL="0" indent="0" algn="just">
              <a:buNone/>
            </a:pPr>
            <a:endParaRPr lang="fr-FR" b="1" dirty="0"/>
          </a:p>
          <a:p>
            <a:pPr algn="just">
              <a:buFont typeface="Wingdings" panose="05000000000000000000" pitchFamily="2" charset="2"/>
              <a:buChar char="Ø"/>
            </a:pPr>
            <a:r>
              <a:rPr lang="fr-FR" b="1" dirty="0">
                <a:solidFill>
                  <a:schemeClr val="accent1">
                    <a:lumMod val="60000"/>
                    <a:lumOff val="40000"/>
                  </a:schemeClr>
                </a:solidFill>
              </a:rPr>
              <a:t>L’intégration dans une équipe universitaire est une source d’émulation positive et un label qualitatif aux yeux de notre patientèle.</a:t>
            </a:r>
          </a:p>
        </p:txBody>
      </p:sp>
    </p:spTree>
    <p:extLst>
      <p:ext uri="{BB962C8B-B14F-4D97-AF65-F5344CB8AC3E}">
        <p14:creationId xmlns:p14="http://schemas.microsoft.com/office/powerpoint/2010/main" val="3973336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215662" y="276225"/>
            <a:ext cx="7766538" cy="595313"/>
          </a:xfrm>
        </p:spPr>
        <p:txBody>
          <a:bodyPr>
            <a:normAutofit/>
          </a:bodyPr>
          <a:lstStyle/>
          <a:p>
            <a:pPr marL="0" indent="0" algn="ctr">
              <a:buNone/>
            </a:pPr>
            <a:r>
              <a:rPr lang="fr-FR" sz="3600" b="1" dirty="0">
                <a:solidFill>
                  <a:schemeClr val="accent1">
                    <a:lumMod val="60000"/>
                    <a:lumOff val="40000"/>
                  </a:schemeClr>
                </a:solidFill>
              </a:rPr>
              <a:t>La maitrise de stage des motivations</a:t>
            </a:r>
          </a:p>
        </p:txBody>
      </p:sp>
      <p:sp>
        <p:nvSpPr>
          <p:cNvPr id="9"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a:solidFill>
                  <a:schemeClr val="accent1">
                    <a:lumMod val="60000"/>
                    <a:lumOff val="40000"/>
                  </a:schemeClr>
                </a:solidFill>
              </a:rPr>
              <a:t>Au-delà du plaisir et bénéfice organisationnel dans l’exercice quotidien,</a:t>
            </a:r>
          </a:p>
          <a:p>
            <a:pPr marL="0" indent="0" algn="ctr">
              <a:buNone/>
            </a:pPr>
            <a:r>
              <a:rPr lang="fr-FR" b="1" dirty="0">
                <a:solidFill>
                  <a:schemeClr val="accent1">
                    <a:lumMod val="60000"/>
                    <a:lumOff val="40000"/>
                  </a:schemeClr>
                </a:solidFill>
              </a:rPr>
              <a:t> on peut nuancer ainsi trois tranches d’âge du MSU.</a:t>
            </a:r>
          </a:p>
          <a:p>
            <a:pPr marL="0" indent="0" algn="ctr">
              <a:buNone/>
            </a:pPr>
            <a:endParaRPr lang="fr-FR" b="1" dirty="0">
              <a:solidFill>
                <a:schemeClr val="accent1">
                  <a:lumMod val="60000"/>
                  <a:lumOff val="40000"/>
                </a:schemeClr>
              </a:solidFill>
            </a:endParaRPr>
          </a:p>
          <a:p>
            <a:pPr algn="just">
              <a:buFont typeface="Wingdings" panose="05000000000000000000" pitchFamily="2" charset="2"/>
              <a:buChar char="Ø"/>
            </a:pPr>
            <a:r>
              <a:rPr lang="fr-FR" b="1" dirty="0"/>
              <a:t>Pour les jeunes médecins, être MSU c’est aussi rester près de l’université dont ils sont fièrement issus, rester collaboratifs comme ils l’ont appris récemment .</a:t>
            </a:r>
          </a:p>
        </p:txBody>
      </p:sp>
    </p:spTree>
    <p:extLst>
      <p:ext uri="{BB962C8B-B14F-4D97-AF65-F5344CB8AC3E}">
        <p14:creationId xmlns:p14="http://schemas.microsoft.com/office/powerpoint/2010/main" val="1063327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215662" y="276225"/>
            <a:ext cx="7766538" cy="595313"/>
          </a:xfrm>
        </p:spPr>
        <p:txBody>
          <a:bodyPr>
            <a:normAutofit/>
          </a:bodyPr>
          <a:lstStyle/>
          <a:p>
            <a:pPr marL="0" indent="0" algn="ctr">
              <a:buNone/>
            </a:pPr>
            <a:r>
              <a:rPr lang="fr-FR" sz="3600" b="1" dirty="0">
                <a:solidFill>
                  <a:schemeClr val="accent1">
                    <a:lumMod val="60000"/>
                    <a:lumOff val="40000"/>
                  </a:schemeClr>
                </a:solidFill>
              </a:rPr>
              <a:t>La maitrise de stage des motivations</a:t>
            </a:r>
          </a:p>
        </p:txBody>
      </p:sp>
      <p:sp>
        <p:nvSpPr>
          <p:cNvPr id="9"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a:solidFill>
                  <a:schemeClr val="accent1">
                    <a:lumMod val="60000"/>
                    <a:lumOff val="40000"/>
                  </a:schemeClr>
                </a:solidFill>
              </a:rPr>
              <a:t>Au-delà du plaisir et bénéfice organisationnel dans l’exercice quotidien,</a:t>
            </a:r>
          </a:p>
          <a:p>
            <a:pPr marL="0" indent="0" algn="ctr">
              <a:buNone/>
            </a:pPr>
            <a:r>
              <a:rPr lang="fr-FR" b="1" dirty="0">
                <a:solidFill>
                  <a:schemeClr val="accent1">
                    <a:lumMod val="60000"/>
                    <a:lumOff val="40000"/>
                  </a:schemeClr>
                </a:solidFill>
              </a:rPr>
              <a:t> on peut nuancer ainsi trois tranches d’âge du MSU.</a:t>
            </a:r>
          </a:p>
          <a:p>
            <a:pPr marL="0" indent="0" algn="ctr">
              <a:buNone/>
            </a:pPr>
            <a:endParaRPr lang="fr-FR" b="1" dirty="0">
              <a:solidFill>
                <a:schemeClr val="accent1">
                  <a:lumMod val="60000"/>
                  <a:lumOff val="40000"/>
                </a:schemeClr>
              </a:solidFill>
            </a:endParaRPr>
          </a:p>
          <a:p>
            <a:pPr algn="just">
              <a:buFont typeface="Wingdings" panose="05000000000000000000" pitchFamily="2" charset="2"/>
              <a:buChar char="Ø"/>
            </a:pPr>
            <a:r>
              <a:rPr lang="fr-FR" b="1" dirty="0">
                <a:solidFill>
                  <a:schemeClr val="accent1">
                    <a:lumMod val="60000"/>
                    <a:lumOff val="40000"/>
                  </a:schemeClr>
                </a:solidFill>
              </a:rPr>
              <a:t>Pour les médecins en pleine expansion de leur activité,  être MSU permet de se poser un peu et de repenser son art de soigner, d’éviter peut être un engrenage menant au burn out. </a:t>
            </a:r>
          </a:p>
        </p:txBody>
      </p:sp>
    </p:spTree>
    <p:extLst>
      <p:ext uri="{BB962C8B-B14F-4D97-AF65-F5344CB8AC3E}">
        <p14:creationId xmlns:p14="http://schemas.microsoft.com/office/powerpoint/2010/main" val="2463309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215662" y="276225"/>
            <a:ext cx="7766538" cy="595313"/>
          </a:xfrm>
        </p:spPr>
        <p:txBody>
          <a:bodyPr>
            <a:normAutofit/>
          </a:bodyPr>
          <a:lstStyle/>
          <a:p>
            <a:pPr marL="0" indent="0" algn="ctr">
              <a:buNone/>
            </a:pPr>
            <a:r>
              <a:rPr lang="fr-FR" sz="3600" b="1" dirty="0">
                <a:solidFill>
                  <a:schemeClr val="accent1">
                    <a:lumMod val="60000"/>
                    <a:lumOff val="40000"/>
                  </a:schemeClr>
                </a:solidFill>
              </a:rPr>
              <a:t>La maitrise de stage des motivations</a:t>
            </a:r>
          </a:p>
        </p:txBody>
      </p:sp>
      <p:sp>
        <p:nvSpPr>
          <p:cNvPr id="9"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a:solidFill>
                  <a:schemeClr val="accent1">
                    <a:lumMod val="60000"/>
                    <a:lumOff val="40000"/>
                  </a:schemeClr>
                </a:solidFill>
              </a:rPr>
              <a:t>Au-delà du plaisir et bénéfice organisationnel dans l’exercice quotidien,</a:t>
            </a:r>
          </a:p>
          <a:p>
            <a:pPr marL="0" indent="0" algn="ctr">
              <a:buNone/>
            </a:pPr>
            <a:r>
              <a:rPr lang="fr-FR" b="1" dirty="0">
                <a:solidFill>
                  <a:schemeClr val="accent1">
                    <a:lumMod val="60000"/>
                    <a:lumOff val="40000"/>
                  </a:schemeClr>
                </a:solidFill>
              </a:rPr>
              <a:t> on peut nuancer ainsi trois tranches d’âge du MSU.</a:t>
            </a:r>
          </a:p>
          <a:p>
            <a:pPr marL="0" indent="0" algn="ctr">
              <a:buNone/>
            </a:pPr>
            <a:endParaRPr lang="fr-FR" b="1" dirty="0">
              <a:solidFill>
                <a:schemeClr val="accent1">
                  <a:lumMod val="60000"/>
                  <a:lumOff val="40000"/>
                </a:schemeClr>
              </a:solidFill>
            </a:endParaRPr>
          </a:p>
          <a:p>
            <a:pPr algn="just">
              <a:buFont typeface="Wingdings" panose="05000000000000000000" pitchFamily="2" charset="2"/>
              <a:buChar char="Ø"/>
            </a:pPr>
            <a:r>
              <a:rPr lang="fr-FR" b="1" dirty="0"/>
              <a:t>Pour un médecin dans le dernier tiers de sa carrière, être MSU facilite grandement le choix de sa sortie par une collaboration, association, reprise, beaucoup plus facile à organiser en douceur.</a:t>
            </a:r>
          </a:p>
        </p:txBody>
      </p:sp>
    </p:spTree>
    <p:extLst>
      <p:ext uri="{BB962C8B-B14F-4D97-AF65-F5344CB8AC3E}">
        <p14:creationId xmlns:p14="http://schemas.microsoft.com/office/powerpoint/2010/main" val="1300539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879231" y="275499"/>
            <a:ext cx="9313983" cy="1060932"/>
          </a:xfrm>
        </p:spPr>
        <p:txBody>
          <a:bodyPr>
            <a:normAutofit fontScale="92500" lnSpcReduction="10000"/>
          </a:bodyPr>
          <a:lstStyle/>
          <a:p>
            <a:pPr marL="0" indent="0" algn="ctr">
              <a:buNone/>
            </a:pPr>
            <a:r>
              <a:rPr lang="fr-FR" sz="3600" b="1" dirty="0">
                <a:solidFill>
                  <a:schemeClr val="accent1">
                    <a:lumMod val="60000"/>
                    <a:lumOff val="40000"/>
                  </a:schemeClr>
                </a:solidFill>
              </a:rPr>
              <a:t>Comment devenir MSU?</a:t>
            </a:r>
          </a:p>
          <a:p>
            <a:pPr marL="0" indent="0" algn="ctr">
              <a:buNone/>
            </a:pPr>
            <a:r>
              <a:rPr lang="fr-FR" sz="3600" b="1" dirty="0">
                <a:solidFill>
                  <a:schemeClr val="accent1">
                    <a:lumMod val="60000"/>
                    <a:lumOff val="40000"/>
                  </a:schemeClr>
                </a:solidFill>
              </a:rPr>
              <a:t>Conditions initiales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defRPr/>
            </a:pPr>
            <a:r>
              <a:rPr lang="fr-FR" b="1" dirty="0"/>
              <a:t>Avoir 2 ans d’expérience de MG ( 1 an pour recevoir un externe ) </a:t>
            </a:r>
          </a:p>
          <a:p>
            <a:pPr algn="just">
              <a:lnSpc>
                <a:spcPct val="110000"/>
              </a:lnSpc>
              <a:buFont typeface="Wingdings" panose="05000000000000000000" pitchFamily="2" charset="2"/>
              <a:buChar char="Ø"/>
              <a:defRPr/>
            </a:pPr>
            <a:r>
              <a:rPr lang="fr-FR" b="1" dirty="0">
                <a:solidFill>
                  <a:schemeClr val="accent1">
                    <a:lumMod val="60000"/>
                    <a:lumOff val="40000"/>
                  </a:schemeClr>
                </a:solidFill>
              </a:rPr>
              <a:t>2500 à 7000 actes par an </a:t>
            </a:r>
          </a:p>
          <a:p>
            <a:pPr algn="just">
              <a:lnSpc>
                <a:spcPct val="110000"/>
              </a:lnSpc>
              <a:buFont typeface="Wingdings" panose="05000000000000000000" pitchFamily="2" charset="2"/>
              <a:buChar char="Ø"/>
              <a:defRPr/>
            </a:pPr>
            <a:r>
              <a:rPr lang="fr-FR" b="1" dirty="0"/>
              <a:t>Exercer une activité de soins primaires régulière et principale selon les critères de la WONCA et l’article L.4130-1 du Code de la Santé Publique, pour au moins les 4/5 de cette activité.</a:t>
            </a:r>
          </a:p>
          <a:p>
            <a:pPr algn="just">
              <a:lnSpc>
                <a:spcPct val="110000"/>
              </a:lnSpc>
              <a:buFont typeface="Wingdings" panose="05000000000000000000" pitchFamily="2" charset="2"/>
              <a:buChar char="Ø"/>
              <a:defRPr/>
            </a:pPr>
            <a:r>
              <a:rPr lang="fr-FR" b="1" dirty="0">
                <a:solidFill>
                  <a:schemeClr val="accent1">
                    <a:lumMod val="60000"/>
                    <a:lumOff val="40000"/>
                  </a:schemeClr>
                </a:solidFill>
              </a:rPr>
              <a:t>Justifier d’une formation initiale à la pédagogie</a:t>
            </a:r>
          </a:p>
          <a:p>
            <a:pPr algn="just">
              <a:lnSpc>
                <a:spcPct val="110000"/>
              </a:lnSpc>
              <a:buFont typeface="Wingdings" panose="05000000000000000000" pitchFamily="2" charset="2"/>
              <a:buChar char="Ø"/>
              <a:defRPr/>
            </a:pPr>
            <a:r>
              <a:rPr lang="fr-FR" b="1" dirty="0"/>
              <a:t>Participer régulièrement à la formation médicale continue </a:t>
            </a:r>
          </a:p>
          <a:p>
            <a:pPr algn="just">
              <a:lnSpc>
                <a:spcPct val="110000"/>
              </a:lnSpc>
              <a:buFont typeface="Wingdings" panose="05000000000000000000" pitchFamily="2" charset="2"/>
              <a:buChar char="Ø"/>
              <a:defRPr/>
            </a:pPr>
            <a:r>
              <a:rPr lang="fr-FR" b="1" dirty="0">
                <a:solidFill>
                  <a:schemeClr val="accent1">
                    <a:lumMod val="60000"/>
                    <a:lumOff val="40000"/>
                  </a:schemeClr>
                </a:solidFill>
              </a:rPr>
              <a:t>Les conditions matérielles  devront être adaptées à l’enseignement</a:t>
            </a:r>
          </a:p>
        </p:txBody>
      </p:sp>
    </p:spTree>
    <p:extLst>
      <p:ext uri="{BB962C8B-B14F-4D97-AF65-F5344CB8AC3E}">
        <p14:creationId xmlns:p14="http://schemas.microsoft.com/office/powerpoint/2010/main" val="3480535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879231" y="275499"/>
            <a:ext cx="9313983" cy="1060932"/>
          </a:xfrm>
        </p:spPr>
        <p:txBody>
          <a:bodyPr>
            <a:normAutofit fontScale="92500" lnSpcReduction="10000"/>
          </a:bodyPr>
          <a:lstStyle/>
          <a:p>
            <a:pPr marL="0" indent="0" algn="ctr">
              <a:buNone/>
            </a:pPr>
            <a:r>
              <a:rPr lang="fr-FR" sz="3600" b="1" dirty="0">
                <a:solidFill>
                  <a:schemeClr val="accent1">
                    <a:lumMod val="60000"/>
                    <a:lumOff val="40000"/>
                  </a:schemeClr>
                </a:solidFill>
              </a:rPr>
              <a:t>Comment devenir MSU?</a:t>
            </a:r>
          </a:p>
          <a:p>
            <a:pPr marL="0" indent="0" algn="ctr">
              <a:buNone/>
            </a:pPr>
            <a:r>
              <a:rPr lang="fr-FR" sz="3600" b="1" dirty="0">
                <a:solidFill>
                  <a:schemeClr val="accent1">
                    <a:lumMod val="60000"/>
                    <a:lumOff val="40000"/>
                  </a:schemeClr>
                </a:solidFill>
              </a:rPr>
              <a:t>Ou s’adresser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5873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defRPr/>
            </a:pPr>
            <a:r>
              <a:rPr lang="fr-FR" b="1" dirty="0">
                <a:solidFill>
                  <a:schemeClr val="accent1">
                    <a:lumMod val="60000"/>
                    <a:lumOff val="40000"/>
                  </a:schemeClr>
                </a:solidFill>
              </a:rPr>
              <a:t> </a:t>
            </a:r>
            <a:r>
              <a:rPr lang="fr-FR" sz="1800" b="1" dirty="0">
                <a:solidFill>
                  <a:schemeClr val="accent1">
                    <a:lumMod val="60000"/>
                    <a:lumOff val="40000"/>
                  </a:schemeClr>
                </a:solidFill>
              </a:rPr>
              <a:t>Renseignements et inscription auprès du département de médecine générale de votre faculté de rattachement.</a:t>
            </a:r>
          </a:p>
          <a:p>
            <a:pPr marL="0" indent="0" algn="just">
              <a:lnSpc>
                <a:spcPct val="110000"/>
              </a:lnSpc>
              <a:buNone/>
              <a:defRPr/>
            </a:pPr>
            <a:r>
              <a:rPr lang="fr-FR" sz="1800" b="1" dirty="0">
                <a:solidFill>
                  <a:schemeClr val="accent1">
                    <a:lumMod val="60000"/>
                    <a:lumOff val="40000"/>
                  </a:schemeClr>
                </a:solidFill>
              </a:rPr>
              <a:t> </a:t>
            </a:r>
            <a:endParaRPr lang="fr-FR" b="1" dirty="0">
              <a:solidFill>
                <a:schemeClr val="accent1">
                  <a:lumMod val="60000"/>
                  <a:lumOff val="40000"/>
                </a:schemeClr>
              </a:solidFill>
            </a:endParaRPr>
          </a:p>
          <a:p>
            <a:r>
              <a:rPr lang="fr-FR" b="1" dirty="0">
                <a:solidFill>
                  <a:schemeClr val="accent1">
                    <a:lumMod val="60000"/>
                    <a:lumOff val="40000"/>
                  </a:schemeClr>
                </a:solidFill>
              </a:rPr>
              <a:t>Marseille: </a:t>
            </a:r>
            <a:r>
              <a:rPr lang="fr-FR" sz="1800" dirty="0"/>
              <a:t>Faculté de Médecine -Département Universitaire de Médecine Générale </a:t>
            </a:r>
          </a:p>
          <a:p>
            <a:pPr marL="0" indent="0" algn="ctr">
              <a:buNone/>
            </a:pPr>
            <a:r>
              <a:rPr lang="fr-FR" sz="1800" dirty="0"/>
              <a:t>27, boulevard Jean Moulin -13385 MARSEILLE CEDEX 05 - Tél : ​04 91 32 42 40</a:t>
            </a:r>
          </a:p>
          <a:p>
            <a:pPr marL="0" indent="0" algn="ctr">
              <a:buNone/>
            </a:pPr>
            <a:r>
              <a:rPr lang="fr-FR" sz="1800" dirty="0"/>
              <a:t>« </a:t>
            </a:r>
            <a:r>
              <a:rPr lang="fr-FR" sz="1800" i="1" dirty="0"/>
              <a:t>https://medecine.univ-amu.fr/fr/contacts-scolarite#10</a:t>
            </a:r>
            <a:r>
              <a:rPr lang="fr-FR" sz="1800" dirty="0"/>
              <a:t> »</a:t>
            </a:r>
          </a:p>
          <a:p>
            <a:pPr marL="0" indent="0" algn="ctr">
              <a:buNone/>
            </a:pPr>
            <a:endParaRPr lang="fr-FR" sz="1800" dirty="0"/>
          </a:p>
          <a:p>
            <a:pPr marL="0" indent="0" algn="ctr">
              <a:buNone/>
            </a:pPr>
            <a:endParaRPr lang="fr-FR" sz="1800" dirty="0"/>
          </a:p>
          <a:p>
            <a:r>
              <a:rPr lang="fr-FR" b="1" dirty="0">
                <a:solidFill>
                  <a:schemeClr val="accent1">
                    <a:lumMod val="60000"/>
                    <a:lumOff val="40000"/>
                  </a:schemeClr>
                </a:solidFill>
              </a:rPr>
              <a:t> Nice: </a:t>
            </a:r>
            <a:r>
              <a:rPr lang="fr-FR" sz="1800" dirty="0"/>
              <a:t>Faculté de Médecine -Département d’enseignement et de recherche en Médecine Générale </a:t>
            </a:r>
          </a:p>
          <a:p>
            <a:pPr marL="0" indent="0" algn="ctr">
              <a:buNone/>
            </a:pPr>
            <a:r>
              <a:rPr lang="fr-FR" sz="1800" dirty="0"/>
              <a:t>28, Av de Valombrose -06107 NICE - Tél : 04 93 37 77 49</a:t>
            </a:r>
          </a:p>
          <a:p>
            <a:pPr marL="0" indent="0" algn="ctr">
              <a:buNone/>
            </a:pPr>
            <a:r>
              <a:rPr lang="fr-FR" sz="1800" dirty="0"/>
              <a:t>«</a:t>
            </a:r>
            <a:r>
              <a:rPr lang="fr-FR" sz="1800" i="1" dirty="0"/>
              <a:t> http://unice.fr/faculte-de-medecine/presentation/departements/medecine-generale/presentation</a:t>
            </a:r>
            <a:r>
              <a:rPr lang="fr-FR" sz="1800" dirty="0"/>
              <a:t> »</a:t>
            </a:r>
          </a:p>
        </p:txBody>
      </p:sp>
    </p:spTree>
    <p:extLst>
      <p:ext uri="{BB962C8B-B14F-4D97-AF65-F5344CB8AC3E}">
        <p14:creationId xmlns:p14="http://schemas.microsoft.com/office/powerpoint/2010/main" val="209204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879231" y="275499"/>
            <a:ext cx="9313983" cy="1060932"/>
          </a:xfrm>
        </p:spPr>
        <p:txBody>
          <a:bodyPr>
            <a:normAutofit fontScale="92500" lnSpcReduction="10000"/>
          </a:bodyPr>
          <a:lstStyle/>
          <a:p>
            <a:pPr marL="0" indent="0" algn="ctr">
              <a:buNone/>
            </a:pPr>
            <a:r>
              <a:rPr lang="fr-FR" sz="3600" b="1" dirty="0">
                <a:solidFill>
                  <a:schemeClr val="accent1">
                    <a:lumMod val="60000"/>
                    <a:lumOff val="40000"/>
                  </a:schemeClr>
                </a:solidFill>
              </a:rPr>
              <a:t>Comment devenir MSU?</a:t>
            </a:r>
          </a:p>
          <a:p>
            <a:pPr marL="0" indent="0" algn="ctr">
              <a:buNone/>
            </a:pPr>
            <a:r>
              <a:rPr lang="fr-FR" sz="3600" b="1" dirty="0">
                <a:solidFill>
                  <a:schemeClr val="accent1">
                    <a:lumMod val="60000"/>
                    <a:lumOff val="40000"/>
                  </a:schemeClr>
                </a:solidFill>
              </a:rPr>
              <a:t>La formation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defRPr/>
            </a:pPr>
            <a:r>
              <a:rPr lang="fr-FR" sz="2000" b="1" dirty="0"/>
              <a:t>Différents séminaires de S1 à S5 sont organisés par le Collège National des Généralistes Enseignants et ses déclinaisons locales.</a:t>
            </a:r>
          </a:p>
          <a:p>
            <a:pPr algn="just">
              <a:lnSpc>
                <a:spcPct val="110000"/>
              </a:lnSpc>
              <a:buFont typeface="Wingdings" panose="05000000000000000000" pitchFamily="2" charset="2"/>
              <a:buChar char="Ø"/>
              <a:defRPr/>
            </a:pPr>
            <a:endParaRPr lang="fr-FR" sz="2000" b="1" dirty="0"/>
          </a:p>
          <a:p>
            <a:pPr marL="0" indent="0" algn="just">
              <a:lnSpc>
                <a:spcPct val="110000"/>
              </a:lnSpc>
              <a:buNone/>
              <a:defRPr/>
            </a:pPr>
            <a:endParaRPr lang="fr-FR" sz="2000" b="1" dirty="0"/>
          </a:p>
          <a:p>
            <a:pPr algn="just">
              <a:lnSpc>
                <a:spcPct val="110000"/>
              </a:lnSpc>
              <a:buFont typeface="Wingdings" panose="05000000000000000000" pitchFamily="2" charset="2"/>
              <a:buChar char="Ø"/>
              <a:defRPr/>
            </a:pPr>
            <a:r>
              <a:rPr lang="fr-FR" sz="2000" b="1" dirty="0">
                <a:solidFill>
                  <a:schemeClr val="accent1">
                    <a:lumMod val="60000"/>
                    <a:lumOff val="40000"/>
                  </a:schemeClr>
                </a:solidFill>
              </a:rPr>
              <a:t>Ils constituent la base de formation que chaque Département de médecine générale utilise pour tenter d’homogénéiser l’offre de formation auprès des différents MSU</a:t>
            </a:r>
            <a:r>
              <a:rPr lang="fr-FR" sz="2000" b="1" dirty="0"/>
              <a:t>.</a:t>
            </a:r>
          </a:p>
        </p:txBody>
      </p:sp>
    </p:spTree>
    <p:extLst>
      <p:ext uri="{BB962C8B-B14F-4D97-AF65-F5344CB8AC3E}">
        <p14:creationId xmlns:p14="http://schemas.microsoft.com/office/powerpoint/2010/main" val="18984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3697940" y="275499"/>
            <a:ext cx="5188152" cy="595358"/>
          </a:xfrm>
        </p:spPr>
        <p:txBody>
          <a:bodyPr>
            <a:normAutofit fontScale="85000" lnSpcReduction="10000"/>
          </a:bodyPr>
          <a:lstStyle/>
          <a:p>
            <a:pPr marL="0" indent="0" algn="ctr">
              <a:buNone/>
            </a:pPr>
            <a:r>
              <a:rPr lang="fr-FR" sz="3600" b="1" dirty="0">
                <a:solidFill>
                  <a:schemeClr val="accent1">
                    <a:lumMod val="60000"/>
                    <a:lumOff val="40000"/>
                  </a:schemeClr>
                </a:solidFill>
              </a:rPr>
              <a:t>Le stage en médecine libérale</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2400" b="1" dirty="0"/>
              <a:t>Historiquement : instauration par la médecine générale depuis les années 80 et l’internat de médecine générale.</a:t>
            </a:r>
          </a:p>
          <a:p>
            <a:pPr marL="0" indent="0" algn="just">
              <a:buNone/>
            </a:pPr>
            <a:endParaRPr lang="fr-FR" sz="2400" b="1" dirty="0"/>
          </a:p>
          <a:p>
            <a:pPr algn="just">
              <a:buFont typeface="Wingdings" panose="05000000000000000000" pitchFamily="2" charset="2"/>
              <a:buChar char="Ø"/>
            </a:pPr>
            <a:r>
              <a:rPr lang="fr-FR" sz="2400" b="1" dirty="0">
                <a:solidFill>
                  <a:schemeClr val="accent1">
                    <a:lumMod val="60000"/>
                    <a:lumOff val="40000"/>
                  </a:schemeClr>
                </a:solidFill>
              </a:rPr>
              <a:t>Structuration secondaire et progressive de l’enseignement de la médecine générale avec ses enjeux et caractéristiques propres, une médecine de soins primaires.</a:t>
            </a:r>
          </a:p>
          <a:p>
            <a:pPr marL="0" indent="0" algn="just">
              <a:buNone/>
            </a:pPr>
            <a:endParaRPr lang="fr-FR" sz="2400" b="1" dirty="0">
              <a:solidFill>
                <a:schemeClr val="accent1">
                  <a:lumMod val="60000"/>
                  <a:lumOff val="40000"/>
                </a:schemeClr>
              </a:solidFill>
            </a:endParaRPr>
          </a:p>
          <a:p>
            <a:pPr algn="just">
              <a:buFont typeface="Wingdings" panose="05000000000000000000" pitchFamily="2" charset="2"/>
              <a:buChar char="Ø"/>
            </a:pPr>
            <a:r>
              <a:rPr lang="fr-FR" sz="2400" b="1" dirty="0"/>
              <a:t>La proximité et le maillage territorial ont mis en évidence le rôle primordial du tissu libéral en France.</a:t>
            </a: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Tree>
    <p:extLst>
      <p:ext uri="{BB962C8B-B14F-4D97-AF65-F5344CB8AC3E}">
        <p14:creationId xmlns:p14="http://schemas.microsoft.com/office/powerpoint/2010/main" val="939296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879231" y="275499"/>
            <a:ext cx="9313983" cy="1060932"/>
          </a:xfrm>
        </p:spPr>
        <p:txBody>
          <a:bodyPr>
            <a:normAutofit fontScale="92500" lnSpcReduction="10000"/>
          </a:bodyPr>
          <a:lstStyle/>
          <a:p>
            <a:pPr marL="0" indent="0" algn="ctr">
              <a:buNone/>
            </a:pPr>
            <a:r>
              <a:rPr lang="fr-FR" sz="3600" b="1" dirty="0">
                <a:solidFill>
                  <a:schemeClr val="accent1">
                    <a:lumMod val="60000"/>
                    <a:lumOff val="40000"/>
                  </a:schemeClr>
                </a:solidFill>
              </a:rPr>
              <a:t>Comment devenir MSU?</a:t>
            </a:r>
          </a:p>
          <a:p>
            <a:pPr marL="0" indent="0" algn="ctr">
              <a:buNone/>
            </a:pPr>
            <a:r>
              <a:rPr lang="fr-FR" sz="3600" b="1" dirty="0">
                <a:solidFill>
                  <a:schemeClr val="accent1">
                    <a:lumMod val="60000"/>
                    <a:lumOff val="40000"/>
                  </a:schemeClr>
                </a:solidFill>
              </a:rPr>
              <a:t>La formation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defRPr/>
            </a:pPr>
            <a:r>
              <a:rPr lang="fr-FR" sz="2000" b="1" dirty="0"/>
              <a:t>L’explosion du nombre de terrains de stage, nécessaire au déploiement de la réforme du troisième cycle des études médicales, rend indispensable une forte augmentation du nombre de MSU opérationnels.</a:t>
            </a:r>
          </a:p>
          <a:p>
            <a:pPr marL="0" indent="0" algn="just">
              <a:lnSpc>
                <a:spcPct val="110000"/>
              </a:lnSpc>
              <a:buNone/>
              <a:defRPr/>
            </a:pPr>
            <a:endParaRPr lang="fr-FR" sz="2000" b="1" dirty="0"/>
          </a:p>
          <a:p>
            <a:pPr algn="just">
              <a:lnSpc>
                <a:spcPct val="110000"/>
              </a:lnSpc>
              <a:buFont typeface="Wingdings" panose="05000000000000000000" pitchFamily="2" charset="2"/>
              <a:buChar char="Ø"/>
              <a:defRPr/>
            </a:pPr>
            <a:r>
              <a:rPr lang="fr-FR" sz="2000" b="1" dirty="0">
                <a:solidFill>
                  <a:schemeClr val="accent1">
                    <a:lumMod val="60000"/>
                    <a:lumOff val="40000"/>
                  </a:schemeClr>
                </a:solidFill>
              </a:rPr>
              <a:t>Ainsi plusieurs autres sociétés et groupements scientifiques, syndicaux ou universitaires ont déclaré leur intention de concourir aux appels d’ offre de l’ANDPC à ce titre. </a:t>
            </a:r>
          </a:p>
          <a:p>
            <a:pPr marL="0" indent="0" algn="just">
              <a:lnSpc>
                <a:spcPct val="110000"/>
              </a:lnSpc>
              <a:buNone/>
              <a:defRPr/>
            </a:pPr>
            <a:endParaRPr lang="fr-FR" sz="2000" b="1" dirty="0">
              <a:solidFill>
                <a:schemeClr val="accent1">
                  <a:lumMod val="60000"/>
                  <a:lumOff val="40000"/>
                </a:schemeClr>
              </a:solidFill>
            </a:endParaRPr>
          </a:p>
          <a:p>
            <a:pPr algn="just">
              <a:lnSpc>
                <a:spcPct val="110000"/>
              </a:lnSpc>
              <a:buFont typeface="Wingdings" panose="05000000000000000000" pitchFamily="2" charset="2"/>
              <a:buChar char="Ø"/>
              <a:defRPr/>
            </a:pPr>
            <a:r>
              <a:rPr lang="fr-FR" sz="2000" b="1" dirty="0"/>
              <a:t>A ce jour les doyens et départements de MG restent libres d’agréer les MSU selon leurs critères propres.</a:t>
            </a:r>
          </a:p>
        </p:txBody>
      </p:sp>
    </p:spTree>
    <p:extLst>
      <p:ext uri="{BB962C8B-B14F-4D97-AF65-F5344CB8AC3E}">
        <p14:creationId xmlns:p14="http://schemas.microsoft.com/office/powerpoint/2010/main" val="3936476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879231" y="275499"/>
            <a:ext cx="9313983" cy="1060932"/>
          </a:xfrm>
        </p:spPr>
        <p:txBody>
          <a:bodyPr>
            <a:normAutofit/>
          </a:bodyPr>
          <a:lstStyle/>
          <a:p>
            <a:pPr marL="0" indent="0" algn="ctr">
              <a:buNone/>
            </a:pPr>
            <a:r>
              <a:rPr lang="fr-FR" sz="3600" b="1" dirty="0">
                <a:solidFill>
                  <a:schemeClr val="accent1">
                    <a:lumMod val="60000"/>
                    <a:lumOff val="40000"/>
                  </a:schemeClr>
                </a:solidFill>
              </a:rPr>
              <a:t>MSU et ensuite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defRPr/>
            </a:pPr>
            <a:r>
              <a:rPr lang="fr-FR" sz="2400" b="1" dirty="0">
                <a:solidFill>
                  <a:schemeClr val="bg2">
                    <a:lumMod val="50000"/>
                  </a:schemeClr>
                </a:solidFill>
              </a:rPr>
              <a:t>D’autres tâches concourent à former nos étudiants et futurs confrères:</a:t>
            </a:r>
          </a:p>
          <a:p>
            <a:pPr algn="just">
              <a:lnSpc>
                <a:spcPct val="110000"/>
              </a:lnSpc>
              <a:buFont typeface="Wingdings" panose="05000000000000000000" pitchFamily="2" charset="2"/>
              <a:buChar char="Ø"/>
              <a:defRPr/>
            </a:pPr>
            <a:r>
              <a:rPr lang="fr-FR" sz="2000" b="1" dirty="0">
                <a:solidFill>
                  <a:schemeClr val="accent1">
                    <a:lumMod val="60000"/>
                    <a:lumOff val="40000"/>
                  </a:schemeClr>
                </a:solidFill>
              </a:rPr>
              <a:t>La correction de RSCA, (Récit de Situation Complexe et Authentique)</a:t>
            </a:r>
            <a:endParaRPr lang="fr-FR" sz="2000" b="1" dirty="0"/>
          </a:p>
          <a:p>
            <a:pPr algn="just">
              <a:lnSpc>
                <a:spcPct val="110000"/>
              </a:lnSpc>
              <a:buFont typeface="Wingdings" panose="05000000000000000000" pitchFamily="2" charset="2"/>
              <a:buChar char="Ø"/>
              <a:defRPr/>
            </a:pPr>
            <a:r>
              <a:rPr lang="fr-FR" sz="2000" b="1" dirty="0"/>
              <a:t>La conduction de GEASP, (Groupe d’Entrainement à l’Analyse des Situations Professionnelles).</a:t>
            </a:r>
          </a:p>
          <a:p>
            <a:pPr algn="just">
              <a:lnSpc>
                <a:spcPct val="110000"/>
              </a:lnSpc>
              <a:buFont typeface="Wingdings" panose="05000000000000000000" pitchFamily="2" charset="2"/>
              <a:buChar char="Ø"/>
              <a:defRPr/>
            </a:pPr>
            <a:r>
              <a:rPr lang="fr-FR" sz="2000" b="1" dirty="0">
                <a:solidFill>
                  <a:schemeClr val="accent1">
                    <a:lumMod val="60000"/>
                    <a:lumOff val="40000"/>
                  </a:schemeClr>
                </a:solidFill>
              </a:rPr>
              <a:t>La direction de thèses et mémoires, </a:t>
            </a:r>
          </a:p>
          <a:p>
            <a:pPr algn="just">
              <a:lnSpc>
                <a:spcPct val="110000"/>
              </a:lnSpc>
              <a:buFont typeface="Wingdings" panose="05000000000000000000" pitchFamily="2" charset="2"/>
              <a:buChar char="Ø"/>
              <a:defRPr/>
            </a:pPr>
            <a:r>
              <a:rPr lang="fr-FR" sz="2000" b="1" dirty="0"/>
              <a:t>La tenue de séminaires,</a:t>
            </a:r>
          </a:p>
          <a:p>
            <a:pPr algn="just">
              <a:lnSpc>
                <a:spcPct val="110000"/>
              </a:lnSpc>
              <a:buFont typeface="Wingdings" panose="05000000000000000000" pitchFamily="2" charset="2"/>
              <a:buChar char="Ø"/>
              <a:defRPr/>
            </a:pPr>
            <a:r>
              <a:rPr lang="fr-FR" sz="2000" b="1" dirty="0">
                <a:solidFill>
                  <a:schemeClr val="accent1">
                    <a:lumMod val="60000"/>
                    <a:lumOff val="40000"/>
                  </a:schemeClr>
                </a:solidFill>
              </a:rPr>
              <a:t>Tutorer un groupe d’étudiants au long de son DES, </a:t>
            </a:r>
          </a:p>
          <a:p>
            <a:pPr algn="just">
              <a:lnSpc>
                <a:spcPct val="110000"/>
              </a:lnSpc>
              <a:buFont typeface="Wingdings" panose="05000000000000000000" pitchFamily="2" charset="2"/>
              <a:buChar char="Ø"/>
              <a:defRPr/>
            </a:pPr>
            <a:r>
              <a:rPr lang="fr-FR" sz="2000" b="1" dirty="0"/>
              <a:t>La participation à des travaux de recherche,</a:t>
            </a:r>
          </a:p>
          <a:p>
            <a:pPr lvl="1" algn="just">
              <a:lnSpc>
                <a:spcPct val="110000"/>
              </a:lnSpc>
              <a:buFont typeface="Wingdings" panose="05000000000000000000" pitchFamily="2" charset="2"/>
              <a:buChar char="Ø"/>
              <a:defRPr/>
            </a:pPr>
            <a:endParaRPr lang="fr-FR" sz="1600" b="1" dirty="0"/>
          </a:p>
          <a:p>
            <a:pPr marL="457200" lvl="1" indent="0" algn="just">
              <a:lnSpc>
                <a:spcPct val="110000"/>
              </a:lnSpc>
              <a:buNone/>
              <a:defRPr/>
            </a:pPr>
            <a:r>
              <a:rPr lang="fr-FR" b="1" dirty="0">
                <a:solidFill>
                  <a:schemeClr val="bg2">
                    <a:lumMod val="50000"/>
                  </a:schemeClr>
                </a:solidFill>
              </a:rPr>
              <a:t>Si l’enseignement vous a séduit ces portes s’ouvriront facilement devant vous </a:t>
            </a:r>
          </a:p>
        </p:txBody>
      </p:sp>
    </p:spTree>
    <p:extLst>
      <p:ext uri="{BB962C8B-B14F-4D97-AF65-F5344CB8AC3E}">
        <p14:creationId xmlns:p14="http://schemas.microsoft.com/office/powerpoint/2010/main" val="2981031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defRPr/>
            </a:pPr>
            <a:endParaRPr lang="fr-FR" b="1" dirty="0">
              <a:solidFill>
                <a:schemeClr val="bg2">
                  <a:lumMod val="50000"/>
                </a:schemeClr>
              </a:solidFill>
            </a:endParaRP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Image 8">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5507" y="2386404"/>
            <a:ext cx="1038963" cy="981723"/>
          </a:xfrm>
          <a:prstGeom prst="rect">
            <a:avLst/>
          </a:prstGeom>
        </p:spPr>
      </p:pic>
      <p:pic>
        <p:nvPicPr>
          <p:cNvPr id="11" name="Image 10"/>
          <p:cNvPicPr/>
          <p:nvPr/>
        </p:nvPicPr>
        <p:blipFill rotWithShape="1">
          <a:blip r:embed="rId2" cstate="print">
            <a:extLst>
              <a:ext uri="{28A0092B-C50C-407E-A947-70E740481C1C}">
                <a14:useLocalDpi xmlns:a14="http://schemas.microsoft.com/office/drawing/2010/main" val="0"/>
              </a:ext>
            </a:extLst>
          </a:blip>
          <a:srcRect b="29131"/>
          <a:stretch/>
        </p:blipFill>
        <p:spPr>
          <a:xfrm>
            <a:off x="10550769" y="434334"/>
            <a:ext cx="1553308" cy="880269"/>
          </a:xfrm>
          <a:prstGeom prst="rect">
            <a:avLst/>
          </a:prstGeom>
        </p:spPr>
      </p:pic>
    </p:spTree>
    <p:extLst>
      <p:ext uri="{BB962C8B-B14F-4D97-AF65-F5344CB8AC3E}">
        <p14:creationId xmlns:p14="http://schemas.microsoft.com/office/powerpoint/2010/main" val="1429556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41" y="489029"/>
            <a:ext cx="3448182" cy="4064410"/>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3986" y="2725616"/>
            <a:ext cx="4191000" cy="417830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3123" y="2291861"/>
            <a:ext cx="4486371" cy="2896576"/>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12877" y="399172"/>
            <a:ext cx="1356440" cy="1281709"/>
          </a:xfrm>
          <a:prstGeom prst="rect">
            <a:avLst/>
          </a:prstGeom>
        </p:spPr>
      </p:pic>
      <p:pic>
        <p:nvPicPr>
          <p:cNvPr id="8" name="Image 7"/>
          <p:cNvPicPr/>
          <p:nvPr/>
        </p:nvPicPr>
        <p:blipFill rotWithShape="1">
          <a:blip r:embed="rId6" cstate="print">
            <a:extLst>
              <a:ext uri="{28A0092B-C50C-407E-A947-70E740481C1C}">
                <a14:useLocalDpi xmlns:a14="http://schemas.microsoft.com/office/drawing/2010/main" val="0"/>
              </a:ext>
            </a:extLst>
          </a:blip>
          <a:srcRect b="29131"/>
          <a:stretch/>
        </p:blipFill>
        <p:spPr>
          <a:xfrm>
            <a:off x="3593123" y="399172"/>
            <a:ext cx="1946031" cy="1281709"/>
          </a:xfrm>
          <a:prstGeom prst="rect">
            <a:avLst/>
          </a:prstGeom>
        </p:spPr>
      </p:pic>
    </p:spTree>
    <p:extLst>
      <p:ext uri="{BB962C8B-B14F-4D97-AF65-F5344CB8AC3E}">
        <p14:creationId xmlns:p14="http://schemas.microsoft.com/office/powerpoint/2010/main" val="4167884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3697940" y="275499"/>
            <a:ext cx="5188152" cy="595358"/>
          </a:xfrm>
        </p:spPr>
        <p:txBody>
          <a:bodyPr>
            <a:normAutofit fontScale="85000" lnSpcReduction="10000"/>
          </a:bodyPr>
          <a:lstStyle/>
          <a:p>
            <a:pPr marL="0" indent="0" algn="ctr">
              <a:buNone/>
            </a:pPr>
            <a:r>
              <a:rPr lang="fr-FR" sz="3600" b="1" dirty="0">
                <a:solidFill>
                  <a:schemeClr val="accent1">
                    <a:lumMod val="60000"/>
                    <a:lumOff val="40000"/>
                  </a:schemeClr>
                </a:solidFill>
              </a:rPr>
              <a:t>Le stage en médecine libérale</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603581" y="2134575"/>
            <a:ext cx="11168103" cy="41902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2400" b="1" dirty="0">
                <a:solidFill>
                  <a:schemeClr val="accent1">
                    <a:lumMod val="60000"/>
                    <a:lumOff val="40000"/>
                  </a:schemeClr>
                </a:solidFill>
              </a:rPr>
              <a:t>Par paliers progressifs les médecins libéraux ont intégré une structure universitaire: le département de médecine générale    ( DMG).</a:t>
            </a:r>
          </a:p>
          <a:p>
            <a:pPr algn="just">
              <a:buFont typeface="Wingdings" panose="05000000000000000000" pitchFamily="2" charset="2"/>
              <a:buChar char="Ø"/>
            </a:pPr>
            <a:endParaRPr lang="fr-FR" sz="2400" b="1" dirty="0">
              <a:solidFill>
                <a:schemeClr val="accent1">
                  <a:lumMod val="60000"/>
                  <a:lumOff val="40000"/>
                </a:schemeClr>
              </a:solidFill>
            </a:endParaRPr>
          </a:p>
          <a:p>
            <a:pPr marL="0" indent="0" algn="just">
              <a:buNone/>
            </a:pPr>
            <a:endParaRPr lang="fr-FR" sz="2400" b="1" dirty="0">
              <a:solidFill>
                <a:schemeClr val="accent1">
                  <a:lumMod val="60000"/>
                  <a:lumOff val="40000"/>
                </a:schemeClr>
              </a:solidFill>
            </a:endParaRPr>
          </a:p>
          <a:p>
            <a:pPr algn="just">
              <a:buFont typeface="Wingdings" panose="05000000000000000000" pitchFamily="2" charset="2"/>
              <a:buChar char="Ø"/>
            </a:pPr>
            <a:r>
              <a:rPr lang="fr-FR" sz="2400" b="1" dirty="0"/>
              <a:t>Au delà des cadres pédagogiques, temps partiels universitaires (Professeur, Maitre de conférence, Chargé d’enseignement, Attaché d’enseignement, chef de clinique) le gros des effectifs du DMG est constitué par les maîtres de stage universitaires (MSU).</a:t>
            </a: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Tree>
    <p:extLst>
      <p:ext uri="{BB962C8B-B14F-4D97-AF65-F5344CB8AC3E}">
        <p14:creationId xmlns:p14="http://schemas.microsoft.com/office/powerpoint/2010/main" val="373288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3697940" y="275499"/>
            <a:ext cx="3429001" cy="595358"/>
          </a:xfrm>
        </p:spPr>
        <p:txBody>
          <a:bodyPr>
            <a:normAutofit/>
          </a:bodyPr>
          <a:lstStyle/>
          <a:p>
            <a:pPr marL="0" indent="0" algn="ctr">
              <a:buNone/>
            </a:pPr>
            <a:r>
              <a:rPr lang="fr-FR" sz="3600" b="1" dirty="0">
                <a:solidFill>
                  <a:schemeClr val="accent1">
                    <a:lumMod val="60000"/>
                    <a:lumOff val="40000"/>
                  </a:schemeClr>
                </a:solidFill>
              </a:rPr>
              <a:t>L’état actuel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Le stage chez le praticien est réglementairement étendu à toutes les spécialités .</a:t>
            </a:r>
          </a:p>
          <a:p>
            <a:pPr algn="just">
              <a:buFont typeface="Wingdings" panose="05000000000000000000" pitchFamily="2" charset="2"/>
              <a:buChar char="Ø"/>
            </a:pPr>
            <a:r>
              <a:rPr lang="fr-FR" b="1" dirty="0">
                <a:solidFill>
                  <a:schemeClr val="accent1">
                    <a:lumMod val="60000"/>
                    <a:lumOff val="40000"/>
                  </a:schemeClr>
                </a:solidFill>
              </a:rPr>
              <a:t>De nombreuses difficultés organisationnelles ralentissent le déploiement du dispositif hors la médecine générale. </a:t>
            </a:r>
          </a:p>
          <a:p>
            <a:pPr algn="just">
              <a:buFont typeface="Wingdings" panose="05000000000000000000" pitchFamily="2" charset="2"/>
              <a:buChar char="Ø"/>
            </a:pPr>
            <a:r>
              <a:rPr lang="fr-FR" b="1" dirty="0"/>
              <a:t>La MG  historiquement pionnière en la matière servira de modèle à l’exposé.</a:t>
            </a:r>
          </a:p>
          <a:p>
            <a:pPr algn="just">
              <a:buFont typeface="Wingdings" panose="05000000000000000000" pitchFamily="2" charset="2"/>
              <a:buChar char="Ø"/>
            </a:pPr>
            <a:r>
              <a:rPr lang="fr-FR" b="1" dirty="0">
                <a:solidFill>
                  <a:schemeClr val="accent1">
                    <a:lumMod val="60000"/>
                    <a:lumOff val="40000"/>
                  </a:schemeClr>
                </a:solidFill>
              </a:rPr>
              <a:t>Les mêmes principes généraux sont prévus, après adaptation, pour toutes les spécialités.</a:t>
            </a: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Tree>
    <p:extLst>
      <p:ext uri="{BB962C8B-B14F-4D97-AF65-F5344CB8AC3E}">
        <p14:creationId xmlns:p14="http://schemas.microsoft.com/office/powerpoint/2010/main" val="842119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030506" y="621330"/>
            <a:ext cx="7948246" cy="595358"/>
          </a:xfrm>
        </p:spPr>
        <p:txBody>
          <a:bodyPr>
            <a:normAutofit fontScale="62500" lnSpcReduction="20000"/>
          </a:bodyPr>
          <a:lstStyle/>
          <a:p>
            <a:pPr marL="0" indent="0" algn="ctr">
              <a:buNone/>
            </a:pPr>
            <a:r>
              <a:rPr lang="fr-FR" sz="3600" b="1" dirty="0">
                <a:solidFill>
                  <a:schemeClr val="accent1">
                    <a:lumMod val="60000"/>
                    <a:lumOff val="40000"/>
                  </a:schemeClr>
                </a:solidFill>
              </a:rPr>
              <a:t>Le Diplôme d’Etudes Spécialisées (DES) de médecine générale.</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b="1" dirty="0"/>
              <a:t> </a:t>
            </a:r>
            <a:endParaRPr lang="fr-FR" sz="2100" dirty="0"/>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grpSp>
        <p:nvGrpSpPr>
          <p:cNvPr id="8" name="Groupe 7"/>
          <p:cNvGrpSpPr/>
          <p:nvPr/>
        </p:nvGrpSpPr>
        <p:grpSpPr>
          <a:xfrm>
            <a:off x="920262" y="1066800"/>
            <a:ext cx="8874367" cy="5550930"/>
            <a:chOff x="158750" y="260350"/>
            <a:chExt cx="8985250" cy="6459538"/>
          </a:xfrm>
        </p:grpSpPr>
        <p:sp>
          <p:nvSpPr>
            <p:cNvPr id="9" name="Ellipse 8">
              <a:extLst>
                <a:ext uri="{FF2B5EF4-FFF2-40B4-BE49-F238E27FC236}">
                  <a16:creationId xmlns:a16="http://schemas.microsoft.com/office/drawing/2014/main" id="{1ABE87E7-0EDE-4931-8A5C-459EBBCD70EF}"/>
                </a:ext>
              </a:extLst>
            </p:cNvPr>
            <p:cNvSpPr/>
            <p:nvPr/>
          </p:nvSpPr>
          <p:spPr>
            <a:xfrm>
              <a:off x="5168900" y="2409825"/>
              <a:ext cx="3975100" cy="3551238"/>
            </a:xfrm>
            <a:prstGeom prst="ellipse">
              <a:avLst/>
            </a:prstGeom>
            <a:solidFill>
              <a:schemeClr val="accent1">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eaLnBrk="1" hangingPunct="1">
                <a:defRPr/>
              </a:pPr>
              <a:r>
                <a:rPr lang="fr-FR" b="1" dirty="0">
                  <a:solidFill>
                    <a:schemeClr val="tx1"/>
                  </a:solidFill>
                </a:rPr>
                <a:t>Tutorat (8/an)</a:t>
              </a:r>
            </a:p>
            <a:p>
              <a:pPr algn="ctr" eaLnBrk="1" hangingPunct="1">
                <a:defRPr/>
              </a:pPr>
              <a:r>
                <a:rPr lang="fr-FR" sz="1300" dirty="0">
                  <a:solidFill>
                    <a:schemeClr val="tx1"/>
                  </a:solidFill>
                </a:rPr>
                <a:t>GEASP</a:t>
              </a:r>
            </a:p>
            <a:p>
              <a:pPr algn="ctr" eaLnBrk="1" hangingPunct="1">
                <a:defRPr/>
              </a:pPr>
              <a:r>
                <a:rPr lang="fr-FR" sz="1300" dirty="0">
                  <a:solidFill>
                    <a:schemeClr val="tx1"/>
                  </a:solidFill>
                </a:rPr>
                <a:t>Ateliers « traces d’apprentissage »</a:t>
              </a:r>
            </a:p>
            <a:p>
              <a:pPr algn="ctr" eaLnBrk="1" hangingPunct="1">
                <a:defRPr/>
              </a:pPr>
              <a:r>
                <a:rPr lang="fr-FR" b="1" dirty="0">
                  <a:solidFill>
                    <a:schemeClr val="tx1"/>
                  </a:solidFill>
                </a:rPr>
                <a:t>Enseignement</a:t>
              </a:r>
              <a:endParaRPr lang="fr-FR" sz="1300" b="1" dirty="0">
                <a:solidFill>
                  <a:schemeClr val="tx1"/>
                </a:solidFill>
              </a:endParaRPr>
            </a:p>
            <a:p>
              <a:pPr algn="ctr" eaLnBrk="1" hangingPunct="1">
                <a:defRPr/>
              </a:pPr>
              <a:r>
                <a:rPr lang="fr-FR" sz="1300" dirty="0">
                  <a:solidFill>
                    <a:schemeClr val="tx1"/>
                  </a:solidFill>
                </a:rPr>
                <a:t>Séminaires 3 par an </a:t>
              </a:r>
            </a:p>
            <a:p>
              <a:pPr algn="ctr" eaLnBrk="1" hangingPunct="1">
                <a:defRPr/>
              </a:pPr>
              <a:r>
                <a:rPr lang="fr-FR" sz="1300" dirty="0">
                  <a:solidFill>
                    <a:schemeClr val="tx1"/>
                  </a:solidFill>
                </a:rPr>
                <a:t>Des formations optionnelles</a:t>
              </a:r>
            </a:p>
            <a:p>
              <a:pPr algn="ctr" eaLnBrk="1" hangingPunct="1">
                <a:buFontTx/>
                <a:buChar char="-"/>
                <a:defRPr/>
              </a:pPr>
              <a:endParaRPr lang="fr-FR" sz="1300" dirty="0"/>
            </a:p>
          </p:txBody>
        </p:sp>
        <p:sp>
          <p:nvSpPr>
            <p:cNvPr id="11" name="Ellipse 10">
              <a:extLst>
                <a:ext uri="{FF2B5EF4-FFF2-40B4-BE49-F238E27FC236}">
                  <a16:creationId xmlns:a16="http://schemas.microsoft.com/office/drawing/2014/main" id="{63D53177-81C8-4E77-B199-B0A5FEE44B47}"/>
                </a:ext>
              </a:extLst>
            </p:cNvPr>
            <p:cNvSpPr/>
            <p:nvPr/>
          </p:nvSpPr>
          <p:spPr>
            <a:xfrm>
              <a:off x="158750" y="2370138"/>
              <a:ext cx="4103688" cy="3281362"/>
            </a:xfrm>
            <a:prstGeom prst="ellipse">
              <a:avLst/>
            </a:prstGeom>
            <a:solidFill>
              <a:schemeClr val="accent1">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5987" tIns="35987" rIns="35987" bIns="35987"/>
            <a:lstStyle/>
            <a:p>
              <a:pPr algn="ctr" eaLnBrk="1" hangingPunct="1">
                <a:defRPr/>
              </a:pPr>
              <a:r>
                <a:rPr lang="fr-FR" b="1" dirty="0">
                  <a:solidFill>
                    <a:schemeClr val="tx1"/>
                  </a:solidFill>
                </a:rPr>
                <a:t>Stages (6)</a:t>
              </a:r>
              <a:endParaRPr lang="fr-FR" sz="1300" b="1" dirty="0">
                <a:solidFill>
                  <a:schemeClr val="tx1"/>
                </a:solidFill>
              </a:endParaRPr>
            </a:p>
            <a:p>
              <a:pPr algn="ctr" eaLnBrk="1" hangingPunct="1">
                <a:defRPr/>
              </a:pPr>
              <a:r>
                <a:rPr lang="fr-FR" sz="1300" dirty="0">
                  <a:solidFill>
                    <a:schemeClr val="tx1"/>
                  </a:solidFill>
                </a:rPr>
                <a:t>Ambulatoire niveau 1</a:t>
              </a:r>
            </a:p>
            <a:p>
              <a:pPr algn="ctr" eaLnBrk="1" hangingPunct="1">
                <a:defRPr/>
              </a:pPr>
              <a:r>
                <a:rPr lang="fr-FR" sz="1300" dirty="0">
                  <a:solidFill>
                    <a:schemeClr val="tx1"/>
                  </a:solidFill>
                </a:rPr>
                <a:t>Urgence</a:t>
              </a:r>
            </a:p>
            <a:p>
              <a:pPr algn="ctr" eaLnBrk="1" hangingPunct="1">
                <a:defRPr/>
              </a:pPr>
              <a:r>
                <a:rPr lang="fr-FR" sz="1300" dirty="0">
                  <a:solidFill>
                    <a:schemeClr val="tx1"/>
                  </a:solidFill>
                </a:rPr>
                <a:t>Médecine polyvalente</a:t>
              </a:r>
            </a:p>
            <a:p>
              <a:pPr algn="ctr" eaLnBrk="1" hangingPunct="1">
                <a:defRPr/>
              </a:pPr>
              <a:r>
                <a:rPr lang="fr-FR" sz="1300" dirty="0">
                  <a:solidFill>
                    <a:schemeClr val="tx1"/>
                  </a:solidFill>
                </a:rPr>
                <a:t>Pédiatrie</a:t>
              </a:r>
            </a:p>
            <a:p>
              <a:pPr algn="ctr" eaLnBrk="1" hangingPunct="1">
                <a:defRPr/>
              </a:pPr>
              <a:r>
                <a:rPr lang="fr-FR" sz="1300" dirty="0">
                  <a:solidFill>
                    <a:schemeClr val="tx1"/>
                  </a:solidFill>
                </a:rPr>
                <a:t>Ambulatoire niveau 2 SASPAS </a:t>
              </a:r>
            </a:p>
            <a:p>
              <a:pPr algn="ctr" eaLnBrk="1" hangingPunct="1">
                <a:defRPr/>
              </a:pPr>
              <a:r>
                <a:rPr lang="fr-FR" sz="1300" dirty="0">
                  <a:solidFill>
                    <a:schemeClr val="tx1"/>
                  </a:solidFill>
                </a:rPr>
                <a:t>Gynéco</a:t>
              </a:r>
            </a:p>
            <a:p>
              <a:pPr algn="ctr" eaLnBrk="1" hangingPunct="1">
                <a:defRPr/>
              </a:pPr>
              <a:endParaRPr lang="fr-FR" sz="700" i="1" dirty="0">
                <a:solidFill>
                  <a:schemeClr val="tx1"/>
                </a:solidFill>
              </a:endParaRPr>
            </a:p>
          </p:txBody>
        </p:sp>
        <p:sp>
          <p:nvSpPr>
            <p:cNvPr id="12" name="Ellipse 11">
              <a:extLst>
                <a:ext uri="{FF2B5EF4-FFF2-40B4-BE49-F238E27FC236}">
                  <a16:creationId xmlns:a16="http://schemas.microsoft.com/office/drawing/2014/main" id="{8B9FAE61-973A-4B84-9167-33F74F842A2C}"/>
                </a:ext>
              </a:extLst>
            </p:cNvPr>
            <p:cNvSpPr/>
            <p:nvPr/>
          </p:nvSpPr>
          <p:spPr>
            <a:xfrm>
              <a:off x="3221038" y="1155700"/>
              <a:ext cx="2824162" cy="2425700"/>
            </a:xfrm>
            <a:prstGeom prst="ellipse">
              <a:avLst/>
            </a:prstGeom>
            <a:solidFill>
              <a:schemeClr val="accent1">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2917" tIns="41458" rIns="82917" bIns="41458" anchor="ctr"/>
            <a:lstStyle/>
            <a:p>
              <a:pPr algn="ctr" eaLnBrk="1" hangingPunct="1">
                <a:defRPr/>
              </a:pPr>
              <a:r>
                <a:rPr lang="fr-FR" b="1" dirty="0">
                  <a:solidFill>
                    <a:schemeClr val="tx1"/>
                  </a:solidFill>
                </a:rPr>
                <a:t>Thèse</a:t>
              </a:r>
            </a:p>
          </p:txBody>
        </p:sp>
        <p:sp>
          <p:nvSpPr>
            <p:cNvPr id="13" name="Ellipse 12">
              <a:extLst>
                <a:ext uri="{FF2B5EF4-FFF2-40B4-BE49-F238E27FC236}">
                  <a16:creationId xmlns:a16="http://schemas.microsoft.com/office/drawing/2014/main" id="{A094320D-299E-48F2-B19A-9A2D1B0C3855}"/>
                </a:ext>
              </a:extLst>
            </p:cNvPr>
            <p:cNvSpPr/>
            <p:nvPr/>
          </p:nvSpPr>
          <p:spPr>
            <a:xfrm>
              <a:off x="3498850" y="2801938"/>
              <a:ext cx="2266950" cy="2098675"/>
            </a:xfrm>
            <a:prstGeom prst="ellipse">
              <a:avLst/>
            </a:prstGeom>
            <a:solidFill>
              <a:schemeClr val="accent1">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2917" tIns="41458" rIns="82917" bIns="41458" anchor="ctr"/>
            <a:lstStyle/>
            <a:p>
              <a:pPr algn="ctr" eaLnBrk="1" hangingPunct="1">
                <a:defRPr/>
              </a:pPr>
              <a:endParaRPr lang="fr-FR"/>
            </a:p>
          </p:txBody>
        </p:sp>
        <p:sp>
          <p:nvSpPr>
            <p:cNvPr id="14" name="Hexagone 13">
              <a:extLst>
                <a:ext uri="{FF2B5EF4-FFF2-40B4-BE49-F238E27FC236}">
                  <a16:creationId xmlns:a16="http://schemas.microsoft.com/office/drawing/2014/main" id="{BA5F7426-FBD7-4A2F-B55A-737D4057C86B}"/>
                </a:ext>
              </a:extLst>
            </p:cNvPr>
            <p:cNvSpPr/>
            <p:nvPr/>
          </p:nvSpPr>
          <p:spPr>
            <a:xfrm>
              <a:off x="3492500" y="3036888"/>
              <a:ext cx="2303463" cy="1557337"/>
            </a:xfrm>
            <a:prstGeom prst="hex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anchor="ctr"/>
            <a:lstStyle/>
            <a:p>
              <a:pPr algn="ctr" eaLnBrk="1" hangingPunct="1">
                <a:defRPr/>
              </a:pPr>
              <a:r>
                <a:rPr lang="fr-FR" b="1" dirty="0">
                  <a:solidFill>
                    <a:schemeClr val="tx1"/>
                  </a:solidFill>
                </a:rPr>
                <a:t>Certification des compétences</a:t>
              </a:r>
            </a:p>
          </p:txBody>
        </p:sp>
        <p:sp>
          <p:nvSpPr>
            <p:cNvPr id="15" name="Rectangle à coins arrondis 14">
              <a:extLst>
                <a:ext uri="{FF2B5EF4-FFF2-40B4-BE49-F238E27FC236}">
                  <a16:creationId xmlns:a16="http://schemas.microsoft.com/office/drawing/2014/main" id="{0127392B-7CBE-4429-B566-900236E4BDDB}"/>
                </a:ext>
              </a:extLst>
            </p:cNvPr>
            <p:cNvSpPr/>
            <p:nvPr/>
          </p:nvSpPr>
          <p:spPr>
            <a:xfrm>
              <a:off x="1204913" y="4583113"/>
              <a:ext cx="6878637" cy="213677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0164" tIns="25082" rIns="50164" bIns="25082" anchor="ctr"/>
            <a:lstStyle/>
            <a:p>
              <a:pPr algn="ctr" eaLnBrk="1" hangingPunct="1">
                <a:defRPr/>
              </a:pPr>
              <a:r>
                <a:rPr lang="fr-FR" sz="1600" b="1" kern="800" dirty="0">
                  <a:solidFill>
                    <a:schemeClr val="tx1"/>
                  </a:solidFill>
                </a:rPr>
                <a:t>Portfolio = mémoire du DES</a:t>
              </a:r>
            </a:p>
            <a:p>
              <a:pPr algn="ctr" eaLnBrk="1" hangingPunct="1">
                <a:defRPr/>
              </a:pPr>
              <a:r>
                <a:rPr lang="fr-FR" sz="1600" kern="800" dirty="0">
                  <a:solidFill>
                    <a:schemeClr val="tx1"/>
                  </a:solidFill>
                </a:rPr>
                <a:t>1 RSCA par semestre</a:t>
              </a:r>
            </a:p>
            <a:p>
              <a:pPr algn="ctr" eaLnBrk="1" hangingPunct="1">
                <a:defRPr/>
              </a:pPr>
              <a:r>
                <a:rPr lang="fr-FR" sz="1600" kern="800" dirty="0">
                  <a:solidFill>
                    <a:schemeClr val="tx1"/>
                  </a:solidFill>
                </a:rPr>
                <a:t>1 grille d’évaluation de la communication semestrielle</a:t>
              </a:r>
            </a:p>
            <a:p>
              <a:pPr algn="ctr" eaLnBrk="1" hangingPunct="1">
                <a:defRPr/>
              </a:pPr>
              <a:r>
                <a:rPr lang="fr-FR" sz="1600" kern="800" dirty="0">
                  <a:solidFill>
                    <a:schemeClr val="tx1"/>
                  </a:solidFill>
                </a:rPr>
                <a:t>Rapport de progression</a:t>
              </a:r>
            </a:p>
            <a:p>
              <a:pPr algn="ctr" eaLnBrk="1" hangingPunct="1">
                <a:defRPr/>
              </a:pPr>
              <a:r>
                <a:rPr lang="fr-FR" sz="1600" kern="800" dirty="0">
                  <a:solidFill>
                    <a:schemeClr val="tx1"/>
                  </a:solidFill>
                </a:rPr>
                <a:t>Traces d’app</a:t>
              </a:r>
              <a:r>
                <a:rPr lang="fr-FR" sz="1600" b="1" kern="800" dirty="0">
                  <a:solidFill>
                    <a:schemeClr val="tx1"/>
                  </a:solidFill>
                </a:rPr>
                <a:t>renti</a:t>
              </a:r>
              <a:r>
                <a:rPr lang="fr-FR" sz="1600" kern="800" dirty="0">
                  <a:solidFill>
                    <a:schemeClr val="tx1"/>
                  </a:solidFill>
                </a:rPr>
                <a:t>ssage </a:t>
              </a:r>
            </a:p>
            <a:p>
              <a:pPr algn="ctr" eaLnBrk="1" hangingPunct="1">
                <a:defRPr/>
              </a:pPr>
              <a:r>
                <a:rPr lang="fr-FR" sz="1600" b="1" kern="800" dirty="0">
                  <a:solidFill>
                    <a:schemeClr val="tx1"/>
                  </a:solidFill>
                </a:rPr>
                <a:t>1 document de synthèse équivalent mémoire</a:t>
              </a:r>
              <a:endParaRPr lang="fr-FR" b="1" dirty="0"/>
            </a:p>
          </p:txBody>
        </p:sp>
        <p:sp>
          <p:nvSpPr>
            <p:cNvPr id="16" name="ZoneTexte 15">
              <a:extLst>
                <a:ext uri="{FF2B5EF4-FFF2-40B4-BE49-F238E27FC236}">
                  <a16:creationId xmlns:a16="http://schemas.microsoft.com/office/drawing/2014/main" id="{795217EA-5769-4241-A41C-C30B856659FA}"/>
                </a:ext>
              </a:extLst>
            </p:cNvPr>
            <p:cNvSpPr txBox="1"/>
            <p:nvPr/>
          </p:nvSpPr>
          <p:spPr>
            <a:xfrm>
              <a:off x="2339975" y="260350"/>
              <a:ext cx="5743575" cy="920236"/>
            </a:xfrm>
            <a:prstGeom prst="rect">
              <a:avLst/>
            </a:prstGeom>
            <a:noFill/>
          </p:spPr>
          <p:txBody>
            <a:bodyPr wrap="square">
              <a:spAutoFit/>
            </a:bodyPr>
            <a:lstStyle/>
            <a:p>
              <a:pPr eaLnBrk="1" hangingPunct="1">
                <a:defRPr/>
              </a:pPr>
              <a:r>
                <a:rPr lang="fr-FR" sz="4400" dirty="0">
                  <a:solidFill>
                    <a:schemeClr val="bg2">
                      <a:lumMod val="25000"/>
                    </a:schemeClr>
                  </a:solidFill>
                  <a:latin typeface="Tahoma" pitchFamily="-105" charset="0"/>
                  <a:ea typeface="ＭＳ Ｐゴシック" pitchFamily="-105" charset="-128"/>
                </a:rPr>
                <a:t>MAQUETTE DU DES</a:t>
              </a:r>
            </a:p>
          </p:txBody>
        </p:sp>
      </p:grpSp>
    </p:spTree>
    <p:extLst>
      <p:ext uri="{BB962C8B-B14F-4D97-AF65-F5344CB8AC3E}">
        <p14:creationId xmlns:p14="http://schemas.microsoft.com/office/powerpoint/2010/main" val="291299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309446" y="275499"/>
            <a:ext cx="7227277" cy="595358"/>
          </a:xfrm>
        </p:spPr>
        <p:txBody>
          <a:bodyPr>
            <a:normAutofit fontScale="47500" lnSpcReduction="20000"/>
          </a:bodyPr>
          <a:lstStyle/>
          <a:p>
            <a:pPr marL="0" indent="0" algn="ctr">
              <a:buNone/>
            </a:pPr>
            <a:r>
              <a:rPr lang="fr-FR" sz="3600" b="1" dirty="0">
                <a:solidFill>
                  <a:schemeClr val="accent1">
                    <a:lumMod val="60000"/>
                    <a:lumOff val="40000"/>
                  </a:schemeClr>
                </a:solidFill>
              </a:rPr>
              <a:t>Pourquoi le  libéral et la médecine  de premier recours?</a:t>
            </a:r>
          </a:p>
          <a:p>
            <a:pPr marL="0" indent="0" algn="ctr">
              <a:buNone/>
            </a:pPr>
            <a:r>
              <a:rPr lang="fr-FR" sz="3600" b="1" dirty="0">
                <a:solidFill>
                  <a:schemeClr val="accent1">
                    <a:lumMod val="60000"/>
                    <a:lumOff val="40000"/>
                  </a:schemeClr>
                </a:solidFill>
              </a:rPr>
              <a:t>« Le carré de white »</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grpSp>
        <p:nvGrpSpPr>
          <p:cNvPr id="9" name="Groupe 8"/>
          <p:cNvGrpSpPr/>
          <p:nvPr/>
        </p:nvGrpSpPr>
        <p:grpSpPr>
          <a:xfrm>
            <a:off x="2030506" y="870856"/>
            <a:ext cx="8338556" cy="5790507"/>
            <a:chOff x="250825" y="260350"/>
            <a:chExt cx="9144000" cy="6616953"/>
          </a:xfrm>
        </p:grpSpPr>
        <p:sp>
          <p:nvSpPr>
            <p:cNvPr id="11" name="Text Box 1026"/>
            <p:cNvSpPr txBox="1">
              <a:spLocks noChangeArrowheads="1"/>
            </p:cNvSpPr>
            <p:nvPr/>
          </p:nvSpPr>
          <p:spPr bwMode="auto">
            <a:xfrm>
              <a:off x="250825" y="260350"/>
              <a:ext cx="9144000" cy="386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50000"/>
                </a:spcBef>
                <a:buClrTx/>
                <a:buSzTx/>
                <a:buFontTx/>
                <a:buNone/>
              </a:pPr>
              <a:r>
                <a:rPr lang="fr-FR" altLang="fr-FR" sz="1600" b="1" dirty="0">
                  <a:latin typeface="Arial" panose="020B0604020202020204" pitchFamily="34" charset="0"/>
                  <a:cs typeface="Arial" panose="020B0604020202020204" pitchFamily="34" charset="0"/>
                </a:rPr>
                <a:t>TROUBLES DE SANTÉ MENSUELS EN POPULATION GÉNÉRALE ADULTE</a:t>
              </a:r>
              <a:endParaRPr lang="fr-FR" altLang="fr-FR" sz="1600" b="1" dirty="0">
                <a:solidFill>
                  <a:srgbClr val="FF3300"/>
                </a:solidFill>
                <a:latin typeface="Arial" panose="020B0604020202020204" pitchFamily="34" charset="0"/>
                <a:cs typeface="Arial" panose="020B0604020202020204" pitchFamily="34" charset="0"/>
              </a:endParaRPr>
            </a:p>
          </p:txBody>
        </p:sp>
        <p:sp>
          <p:nvSpPr>
            <p:cNvPr id="12" name="Rectangle 1027"/>
            <p:cNvSpPr>
              <a:spLocks noChangeArrowheads="1"/>
            </p:cNvSpPr>
            <p:nvPr/>
          </p:nvSpPr>
          <p:spPr bwMode="auto">
            <a:xfrm>
              <a:off x="1042988" y="844550"/>
              <a:ext cx="7694612" cy="4167188"/>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3" name="Text Box 1028"/>
            <p:cNvSpPr txBox="1">
              <a:spLocks noChangeArrowheads="1"/>
            </p:cNvSpPr>
            <p:nvPr/>
          </p:nvSpPr>
          <p:spPr bwMode="auto">
            <a:xfrm>
              <a:off x="1295400" y="908050"/>
              <a:ext cx="784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2000" b="1">
                  <a:latin typeface="Arial Rounded MT Bold" panose="020F0704030504030204" pitchFamily="34" charset="0"/>
                </a:rPr>
                <a:t>1 000 adultes exposés à un trouble de santé</a:t>
              </a:r>
              <a:endParaRPr lang="fr-FR" altLang="fr-FR" sz="1800">
                <a:latin typeface="Times New Roman" panose="02020603050405020304" pitchFamily="18" charset="0"/>
              </a:endParaRPr>
            </a:p>
          </p:txBody>
        </p:sp>
        <p:sp>
          <p:nvSpPr>
            <p:cNvPr id="14" name="Rectangle 1029"/>
            <p:cNvSpPr>
              <a:spLocks noChangeArrowheads="1"/>
            </p:cNvSpPr>
            <p:nvPr/>
          </p:nvSpPr>
          <p:spPr bwMode="auto">
            <a:xfrm>
              <a:off x="1828800" y="2005013"/>
              <a:ext cx="6908800" cy="3006725"/>
            </a:xfrm>
            <a:prstGeom prst="rect">
              <a:avLst/>
            </a:prstGeom>
            <a:solidFill>
              <a:srgbClr val="FFFF00"/>
            </a:solidFill>
            <a:ln w="31750">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5" name="Text Box 1030"/>
            <p:cNvSpPr txBox="1">
              <a:spLocks noChangeArrowheads="1"/>
            </p:cNvSpPr>
            <p:nvPr/>
          </p:nvSpPr>
          <p:spPr bwMode="auto">
            <a:xfrm>
              <a:off x="2032000" y="2057400"/>
              <a:ext cx="660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1800" b="1">
                  <a:latin typeface="Arial Rounded MT Bold" panose="020F0704030504030204" pitchFamily="34" charset="0"/>
                </a:rPr>
                <a:t>750 sujets perçoivent un trouble de santé</a:t>
              </a:r>
              <a:endParaRPr lang="fr-FR" altLang="fr-FR" sz="1800">
                <a:latin typeface="Times New Roman" panose="02020603050405020304" pitchFamily="18" charset="0"/>
              </a:endParaRPr>
            </a:p>
          </p:txBody>
        </p:sp>
        <p:sp>
          <p:nvSpPr>
            <p:cNvPr id="16" name="Rectangle 1031"/>
            <p:cNvSpPr>
              <a:spLocks noChangeArrowheads="1"/>
            </p:cNvSpPr>
            <p:nvPr/>
          </p:nvSpPr>
          <p:spPr bwMode="auto">
            <a:xfrm>
              <a:off x="4572000" y="3429000"/>
              <a:ext cx="4165600" cy="1582738"/>
            </a:xfrm>
            <a:prstGeom prst="rect">
              <a:avLst/>
            </a:prstGeom>
            <a:solidFill>
              <a:srgbClr val="FF6600"/>
            </a:solidFill>
            <a:ln w="25400">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7" name="Text Box 1032"/>
            <p:cNvSpPr txBox="1">
              <a:spLocks noChangeArrowheads="1"/>
            </p:cNvSpPr>
            <p:nvPr/>
          </p:nvSpPr>
          <p:spPr bwMode="auto">
            <a:xfrm>
              <a:off x="4673600" y="3481388"/>
              <a:ext cx="396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1800" b="1">
                  <a:latin typeface="Arial Rounded MT Bold" panose="020F0704030504030204" pitchFamily="34" charset="0"/>
                </a:rPr>
                <a:t>250 sujets consultent un médecin généraliste</a:t>
              </a:r>
              <a:endParaRPr lang="fr-FR" altLang="fr-FR" sz="1800">
                <a:latin typeface="Times New Roman" panose="02020603050405020304" pitchFamily="18" charset="0"/>
              </a:endParaRPr>
            </a:p>
          </p:txBody>
        </p:sp>
        <p:sp>
          <p:nvSpPr>
            <p:cNvPr id="18" name="Rectangle 1033"/>
            <p:cNvSpPr>
              <a:spLocks noChangeArrowheads="1"/>
            </p:cNvSpPr>
            <p:nvPr/>
          </p:nvSpPr>
          <p:spPr bwMode="auto">
            <a:xfrm>
              <a:off x="7772400" y="4430713"/>
              <a:ext cx="965200" cy="581025"/>
            </a:xfrm>
            <a:prstGeom prst="rect">
              <a:avLst/>
            </a:prstGeom>
            <a:solidFill>
              <a:srgbClr val="CC99FF"/>
            </a:solidFill>
            <a:ln w="25400">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19" name="Text Box 1034"/>
            <p:cNvSpPr txBox="1">
              <a:spLocks noChangeArrowheads="1"/>
            </p:cNvSpPr>
            <p:nvPr/>
          </p:nvSpPr>
          <p:spPr bwMode="auto">
            <a:xfrm>
              <a:off x="1258888" y="5084763"/>
              <a:ext cx="3276600" cy="392112"/>
            </a:xfrm>
            <a:prstGeom prst="rect">
              <a:avLst/>
            </a:prstGeom>
            <a:solidFill>
              <a:srgbClr val="CC99FF"/>
            </a:solidFill>
            <a:ln w="25400">
              <a:solidFill>
                <a:schemeClr val="tx1"/>
              </a:solidFill>
              <a:miter lim="800000"/>
              <a:headEnd/>
              <a:tailEnd/>
            </a:ln>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1800" b="1">
                  <a:latin typeface="Arial Rounded MT Bold" panose="020F0704030504030204" pitchFamily="34" charset="0"/>
                </a:rPr>
                <a:t>9 sujets sont hospitalisés</a:t>
              </a:r>
              <a:endParaRPr lang="fr-FR" altLang="fr-FR" sz="1800">
                <a:latin typeface="Times New Roman" panose="02020603050405020304" pitchFamily="18" charset="0"/>
              </a:endParaRPr>
            </a:p>
          </p:txBody>
        </p:sp>
        <p:sp>
          <p:nvSpPr>
            <p:cNvPr id="20" name="Rectangle 1035"/>
            <p:cNvSpPr>
              <a:spLocks noChangeArrowheads="1"/>
            </p:cNvSpPr>
            <p:nvPr/>
          </p:nvSpPr>
          <p:spPr bwMode="auto">
            <a:xfrm>
              <a:off x="8305800" y="4589463"/>
              <a:ext cx="431800" cy="422275"/>
            </a:xfrm>
            <a:prstGeom prst="rect">
              <a:avLst/>
            </a:prstGeom>
            <a:solidFill>
              <a:srgbClr val="00FF00"/>
            </a:solidFill>
            <a:ln w="25400">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1" name="Text Box 1036"/>
            <p:cNvSpPr txBox="1">
              <a:spLocks noChangeArrowheads="1"/>
            </p:cNvSpPr>
            <p:nvPr/>
          </p:nvSpPr>
          <p:spPr bwMode="auto">
            <a:xfrm>
              <a:off x="3276600" y="5562600"/>
              <a:ext cx="4724400" cy="392113"/>
            </a:xfrm>
            <a:prstGeom prst="rect">
              <a:avLst/>
            </a:prstGeom>
            <a:solidFill>
              <a:srgbClr val="00FF00"/>
            </a:solidFill>
            <a:ln w="25400">
              <a:solidFill>
                <a:schemeClr val="tx1"/>
              </a:solidFill>
              <a:miter lim="800000"/>
              <a:headEnd/>
              <a:tailEnd/>
            </a:ln>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1600" b="1" dirty="0">
                  <a:latin typeface="Arial Rounded MT Bold" panose="020F0704030504030204" pitchFamily="34" charset="0"/>
                </a:rPr>
                <a:t>5 sujets s’adressent à un autre médecin</a:t>
              </a:r>
              <a:endParaRPr lang="fr-FR" altLang="fr-FR" sz="1600" dirty="0">
                <a:solidFill>
                  <a:srgbClr val="FFFFFF"/>
                </a:solidFill>
                <a:latin typeface="Times New Roman" panose="02020603050405020304" pitchFamily="18" charset="0"/>
              </a:endParaRPr>
            </a:p>
          </p:txBody>
        </p:sp>
        <p:sp>
          <p:nvSpPr>
            <p:cNvPr id="22" name="Rectangle 1037"/>
            <p:cNvSpPr>
              <a:spLocks noChangeArrowheads="1"/>
            </p:cNvSpPr>
            <p:nvPr/>
          </p:nvSpPr>
          <p:spPr bwMode="auto">
            <a:xfrm>
              <a:off x="8534400" y="4905375"/>
              <a:ext cx="203200" cy="106363"/>
            </a:xfrm>
            <a:prstGeom prst="rect">
              <a:avLst/>
            </a:prstGeom>
            <a:solidFill>
              <a:srgbClr val="0000FF"/>
            </a:solidFill>
            <a:ln w="19050">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endParaRPr lang="fr-FR" altLang="fr-FR" sz="1800">
                <a:latin typeface="Arial" panose="020B0604020202020204" pitchFamily="34" charset="0"/>
              </a:endParaRPr>
            </a:p>
          </p:txBody>
        </p:sp>
        <p:sp>
          <p:nvSpPr>
            <p:cNvPr id="23" name="Text Box 1038"/>
            <p:cNvSpPr txBox="1">
              <a:spLocks noChangeArrowheads="1"/>
            </p:cNvSpPr>
            <p:nvPr/>
          </p:nvSpPr>
          <p:spPr bwMode="auto">
            <a:xfrm>
              <a:off x="4419600" y="6096000"/>
              <a:ext cx="4216400" cy="392113"/>
            </a:xfrm>
            <a:prstGeom prst="rect">
              <a:avLst/>
            </a:prstGeom>
            <a:solidFill>
              <a:srgbClr val="0000FF"/>
            </a:solidFill>
            <a:ln w="25400">
              <a:solidFill>
                <a:schemeClr val="tx1"/>
              </a:solidFill>
              <a:miter lim="800000"/>
              <a:headEnd/>
              <a:tailEnd/>
            </a:ln>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1600" b="1" dirty="0">
                  <a:solidFill>
                    <a:srgbClr val="FFFFFF"/>
                  </a:solidFill>
                  <a:latin typeface="Arial Rounded MT Bold" panose="020F0704030504030204" pitchFamily="34" charset="0"/>
                </a:rPr>
                <a:t>1 sujet est hospitalisé dans un CHU</a:t>
              </a:r>
              <a:endParaRPr lang="fr-FR" altLang="fr-FR" sz="1600" dirty="0">
                <a:solidFill>
                  <a:srgbClr val="FFFFFF"/>
                </a:solidFill>
                <a:latin typeface="Times New Roman" panose="02020603050405020304" pitchFamily="18" charset="0"/>
              </a:endParaRPr>
            </a:p>
          </p:txBody>
        </p:sp>
        <p:sp>
          <p:nvSpPr>
            <p:cNvPr id="24" name="Text Box 1039"/>
            <p:cNvSpPr txBox="1">
              <a:spLocks noChangeArrowheads="1"/>
            </p:cNvSpPr>
            <p:nvPr/>
          </p:nvSpPr>
          <p:spPr bwMode="auto">
            <a:xfrm>
              <a:off x="755650" y="6613526"/>
              <a:ext cx="6096000" cy="263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50000"/>
                </a:spcBef>
                <a:buClrTx/>
                <a:buSzTx/>
                <a:buFontTx/>
                <a:buNone/>
              </a:pPr>
              <a:r>
                <a:rPr lang="fr-FR" altLang="fr-FR" sz="900" b="1" dirty="0">
                  <a:latin typeface="Tahoma" panose="020B0604030504040204" pitchFamily="34" charset="0"/>
                </a:rPr>
                <a:t>White KL, William TF, </a:t>
              </a:r>
              <a:r>
                <a:rPr lang="fr-FR" altLang="fr-FR" sz="900" b="1" dirty="0" err="1">
                  <a:latin typeface="Tahoma" panose="020B0604030504040204" pitchFamily="34" charset="0"/>
                </a:rPr>
                <a:t>Greenberg</a:t>
              </a:r>
              <a:r>
                <a:rPr lang="fr-FR" altLang="fr-FR" sz="900" b="1" dirty="0">
                  <a:latin typeface="Tahoma" panose="020B0604030504040204" pitchFamily="34" charset="0"/>
                </a:rPr>
                <a:t> BG. The </a:t>
              </a:r>
              <a:r>
                <a:rPr lang="fr-FR" altLang="fr-FR" sz="900" b="1" dirty="0" err="1">
                  <a:latin typeface="Tahoma" panose="020B0604030504040204" pitchFamily="34" charset="0"/>
                </a:rPr>
                <a:t>ecology</a:t>
              </a:r>
              <a:r>
                <a:rPr lang="fr-FR" altLang="fr-FR" sz="900" b="1" dirty="0">
                  <a:latin typeface="Tahoma" panose="020B0604030504040204" pitchFamily="34" charset="0"/>
                </a:rPr>
                <a:t> of </a:t>
              </a:r>
              <a:r>
                <a:rPr lang="fr-FR" altLang="fr-FR" sz="900" b="1" dirty="0" err="1">
                  <a:latin typeface="Tahoma" panose="020B0604030504040204" pitchFamily="34" charset="0"/>
                </a:rPr>
                <a:t>medical</a:t>
              </a:r>
              <a:r>
                <a:rPr lang="fr-FR" altLang="fr-FR" sz="900" b="1" dirty="0">
                  <a:latin typeface="Tahoma" panose="020B0604030504040204" pitchFamily="34" charset="0"/>
                </a:rPr>
                <a:t> care. BMJ 1961;265:885-92</a:t>
              </a:r>
              <a:endParaRPr lang="fr-FR" altLang="fr-FR" sz="1100" dirty="0">
                <a:latin typeface="Tahoma" panose="020B0604030504040204" pitchFamily="34" charset="0"/>
              </a:endParaRPr>
            </a:p>
          </p:txBody>
        </p:sp>
        <p:sp>
          <p:nvSpPr>
            <p:cNvPr id="25" name="Line 1040"/>
            <p:cNvSpPr>
              <a:spLocks noChangeShapeType="1"/>
            </p:cNvSpPr>
            <p:nvPr/>
          </p:nvSpPr>
          <p:spPr bwMode="auto">
            <a:xfrm flipH="1">
              <a:off x="4500563" y="4572000"/>
              <a:ext cx="3271837" cy="728663"/>
            </a:xfrm>
            <a:prstGeom prst="line">
              <a:avLst/>
            </a:prstGeom>
            <a:noFill/>
            <a:ln w="2540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26" name="Line 1041"/>
            <p:cNvSpPr>
              <a:spLocks noChangeShapeType="1"/>
            </p:cNvSpPr>
            <p:nvPr/>
          </p:nvSpPr>
          <p:spPr bwMode="auto">
            <a:xfrm flipH="1">
              <a:off x="6705600" y="4724400"/>
              <a:ext cx="1676400" cy="838200"/>
            </a:xfrm>
            <a:prstGeom prst="line">
              <a:avLst/>
            </a:prstGeom>
            <a:noFill/>
            <a:ln w="254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27" name="Line 1042"/>
            <p:cNvSpPr>
              <a:spLocks noChangeShapeType="1"/>
            </p:cNvSpPr>
            <p:nvPr/>
          </p:nvSpPr>
          <p:spPr bwMode="auto">
            <a:xfrm>
              <a:off x="8636000" y="4959350"/>
              <a:ext cx="0" cy="121285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grpSp>
    </p:spTree>
    <p:extLst>
      <p:ext uri="{BB962C8B-B14F-4D97-AF65-F5344CB8AC3E}">
        <p14:creationId xmlns:p14="http://schemas.microsoft.com/office/powerpoint/2010/main" val="64559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3012832" y="275499"/>
            <a:ext cx="6682154" cy="595358"/>
          </a:xfrm>
        </p:spPr>
        <p:txBody>
          <a:bodyPr>
            <a:noAutofit/>
          </a:bodyPr>
          <a:lstStyle/>
          <a:p>
            <a:pPr marL="0" indent="0" algn="ctr">
              <a:buNone/>
            </a:pPr>
            <a:r>
              <a:rPr lang="fr-FR" sz="2400" b="1" dirty="0">
                <a:solidFill>
                  <a:schemeClr val="accent1">
                    <a:lumMod val="60000"/>
                    <a:lumOff val="40000"/>
                  </a:schemeClr>
                </a:solidFill>
              </a:rPr>
              <a:t>Le stage ambulatoire d’interne chez le praticien</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837854" y="1612973"/>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656836" y="1716768"/>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sz="3200" b="1" dirty="0"/>
              <a:t>Objectif: Améliorer ses compétences en situation de soins primaires pour gérer les problèmes de santé de façon satisfaisante dans le champ d’exercice de sa spécialité.</a:t>
            </a:r>
          </a:p>
          <a:p>
            <a:pPr algn="just">
              <a:buFont typeface="Wingdings" panose="05000000000000000000" pitchFamily="2" charset="2"/>
              <a:buChar char="Ø"/>
            </a:pPr>
            <a:endParaRPr lang="fr-FR" sz="3200" b="1" dirty="0"/>
          </a:p>
          <a:p>
            <a:pPr marL="0" indent="0" algn="just">
              <a:buNone/>
            </a:pPr>
            <a:endParaRPr lang="fr-FR" sz="3200" b="1" dirty="0"/>
          </a:p>
          <a:p>
            <a:pPr algn="just">
              <a:buFont typeface="Wingdings" panose="05000000000000000000" pitchFamily="2" charset="2"/>
              <a:buChar char="Ø"/>
            </a:pPr>
            <a:r>
              <a:rPr lang="fr-FR" sz="3200" b="1" dirty="0">
                <a:solidFill>
                  <a:schemeClr val="accent1">
                    <a:lumMod val="60000"/>
                    <a:lumOff val="40000"/>
                  </a:schemeClr>
                </a:solidFill>
              </a:rPr>
              <a:t>Au terme de ses stages, hospitaliers et ambulatoires l’interne doit être capable d’exercer sa spécialité de façon autonome. </a:t>
            </a:r>
          </a:p>
        </p:txBody>
      </p:sp>
    </p:spTree>
    <p:extLst>
      <p:ext uri="{BB962C8B-B14F-4D97-AF65-F5344CB8AC3E}">
        <p14:creationId xmlns:p14="http://schemas.microsoft.com/office/powerpoint/2010/main" val="125831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426677" y="275499"/>
            <a:ext cx="7145215" cy="595358"/>
          </a:xfrm>
        </p:spPr>
        <p:txBody>
          <a:bodyPr>
            <a:normAutofit fontScale="85000" lnSpcReduction="10000"/>
          </a:bodyPr>
          <a:lstStyle/>
          <a:p>
            <a:pPr marL="0" indent="0" algn="ctr">
              <a:buNone/>
            </a:pPr>
            <a:r>
              <a:rPr lang="fr-FR" sz="3600" b="1" dirty="0">
                <a:solidFill>
                  <a:schemeClr val="accent1">
                    <a:lumMod val="60000"/>
                    <a:lumOff val="40000"/>
                  </a:schemeClr>
                </a:solidFill>
              </a:rPr>
              <a:t>Le stage et l’autonomisation de l’interne</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Différentes phases permettent une autonomisation progressive.</a:t>
            </a:r>
          </a:p>
          <a:p>
            <a:pPr marL="0" indent="0" algn="just">
              <a:buNone/>
            </a:pPr>
            <a:endParaRPr lang="fr-FR" b="1" dirty="0"/>
          </a:p>
          <a:p>
            <a:pPr algn="just">
              <a:buFont typeface="Wingdings" panose="05000000000000000000" pitchFamily="2" charset="2"/>
              <a:buChar char="Ø"/>
            </a:pPr>
            <a:r>
              <a:rPr lang="fr-FR" b="1" dirty="0">
                <a:solidFill>
                  <a:schemeClr val="accent1">
                    <a:lumMod val="60000"/>
                    <a:lumOff val="40000"/>
                  </a:schemeClr>
                </a:solidFill>
              </a:rPr>
              <a:t>Pour le stage de premier niveau . </a:t>
            </a:r>
          </a:p>
          <a:p>
            <a:pPr lvl="1" algn="just">
              <a:buFont typeface="Wingdings" panose="05000000000000000000" pitchFamily="2" charset="2"/>
              <a:buChar char="Ø"/>
            </a:pPr>
            <a:r>
              <a:rPr lang="fr-FR" b="1" dirty="0"/>
              <a:t>Phase 1 d’observation. </a:t>
            </a:r>
          </a:p>
          <a:p>
            <a:pPr lvl="1" algn="just">
              <a:buFont typeface="Wingdings" panose="05000000000000000000" pitchFamily="2" charset="2"/>
              <a:buChar char="Ø"/>
            </a:pPr>
            <a:r>
              <a:rPr lang="fr-FR" b="1" dirty="0"/>
              <a:t>Phase 2 d’exécution sous supervision directe.</a:t>
            </a:r>
          </a:p>
          <a:p>
            <a:pPr lvl="1" algn="just">
              <a:buFont typeface="Wingdings" panose="05000000000000000000" pitchFamily="2" charset="2"/>
              <a:buChar char="Ø"/>
            </a:pPr>
            <a:r>
              <a:rPr lang="fr-FR" b="1" dirty="0"/>
              <a:t>Phase 3 d’exécution en autonomie sous supervision indirecte.</a:t>
            </a:r>
          </a:p>
        </p:txBody>
      </p:sp>
    </p:spTree>
    <p:extLst>
      <p:ext uri="{BB962C8B-B14F-4D97-AF65-F5344CB8AC3E}">
        <p14:creationId xmlns:p14="http://schemas.microsoft.com/office/powerpoint/2010/main" val="793305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0CCA3D-9047-406A-9C0B-CD3886695373}"/>
              </a:ext>
            </a:extLst>
          </p:cNvPr>
          <p:cNvSpPr>
            <a:spLocks noGrp="1"/>
          </p:cNvSpPr>
          <p:nvPr>
            <p:ph idx="1"/>
          </p:nvPr>
        </p:nvSpPr>
        <p:spPr>
          <a:xfrm>
            <a:off x="2426677" y="275499"/>
            <a:ext cx="7145215" cy="595358"/>
          </a:xfrm>
        </p:spPr>
        <p:txBody>
          <a:bodyPr>
            <a:normAutofit fontScale="85000" lnSpcReduction="10000"/>
          </a:bodyPr>
          <a:lstStyle/>
          <a:p>
            <a:pPr marL="0" indent="0" algn="ctr">
              <a:buNone/>
            </a:pPr>
            <a:r>
              <a:rPr lang="fr-FR" sz="3600" b="1" dirty="0">
                <a:solidFill>
                  <a:schemeClr val="accent1">
                    <a:lumMod val="60000"/>
                    <a:lumOff val="40000"/>
                  </a:schemeClr>
                </a:solidFill>
              </a:rPr>
              <a:t>Le stage et l’autonomisation de l’interne</a:t>
            </a:r>
          </a:p>
        </p:txBody>
      </p:sp>
      <p:sp>
        <p:nvSpPr>
          <p:cNvPr id="4" name="Espace réservé du contenu 2">
            <a:extLst>
              <a:ext uri="{FF2B5EF4-FFF2-40B4-BE49-F238E27FC236}">
                <a16:creationId xmlns:a16="http://schemas.microsoft.com/office/drawing/2014/main" id="{8D61004F-EBAE-4267-85F8-012036F1C2A0}"/>
              </a:ext>
            </a:extLst>
          </p:cNvPr>
          <p:cNvSpPr txBox="1">
            <a:spLocks/>
          </p:cNvSpPr>
          <p:nvPr/>
        </p:nvSpPr>
        <p:spPr>
          <a:xfrm>
            <a:off x="742406" y="1716768"/>
            <a:ext cx="10515600" cy="37696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fr-FR" sz="3600" b="1" dirty="0"/>
          </a:p>
        </p:txBody>
      </p:sp>
      <p:sp>
        <p:nvSpPr>
          <p:cNvPr id="10" name="Espace réservé du contenu 2">
            <a:extLst>
              <a:ext uri="{FF2B5EF4-FFF2-40B4-BE49-F238E27FC236}">
                <a16:creationId xmlns:a16="http://schemas.microsoft.com/office/drawing/2014/main" id="{185C117D-0225-4A11-9D91-331869F6AF49}"/>
              </a:ext>
            </a:extLst>
          </p:cNvPr>
          <p:cNvSpPr txBox="1">
            <a:spLocks/>
          </p:cNvSpPr>
          <p:nvPr/>
        </p:nvSpPr>
        <p:spPr>
          <a:xfrm>
            <a:off x="551329" y="17489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endParaRPr lang="fr-FR" b="1" dirty="0">
              <a:solidFill>
                <a:schemeClr val="accent1">
                  <a:lumMod val="60000"/>
                  <a:lumOff val="40000"/>
                </a:schemeClr>
              </a:solidFill>
            </a:endParaRPr>
          </a:p>
        </p:txBody>
      </p:sp>
      <p:pic>
        <p:nvPicPr>
          <p:cNvPr id="6" name="Image 5"/>
          <p:cNvPicPr/>
          <p:nvPr/>
        </p:nvPicPr>
        <p:blipFill rotWithShape="1">
          <a:blip r:embed="rId2" cstate="print">
            <a:extLst>
              <a:ext uri="{28A0092B-C50C-407E-A947-70E740481C1C}">
                <a14:useLocalDpi xmlns:a14="http://schemas.microsoft.com/office/drawing/2010/main" val="0"/>
              </a:ext>
            </a:extLst>
          </a:blip>
          <a:srcRect b="29131"/>
          <a:stretch/>
        </p:blipFill>
        <p:spPr>
          <a:xfrm>
            <a:off x="161365" y="189771"/>
            <a:ext cx="1869141" cy="1262511"/>
          </a:xfrm>
          <a:prstGeom prst="rect">
            <a:avLst/>
          </a:prstGeom>
        </p:spPr>
      </p:pic>
      <p:pic>
        <p:nvPicPr>
          <p:cNvPr id="7" name="Image 6">
            <a:extLst>
              <a:ext uri="{FF2B5EF4-FFF2-40B4-BE49-F238E27FC236}">
                <a16:creationId xmlns:a16="http://schemas.microsoft.com/office/drawing/2014/main" id="{A1514A84-28F4-4A98-8E00-07C2A2994A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479" y="185636"/>
            <a:ext cx="1450346" cy="1370441"/>
          </a:xfrm>
          <a:prstGeom prst="rect">
            <a:avLst/>
          </a:prstGeom>
        </p:spPr>
      </p:pic>
      <p:sp>
        <p:nvSpPr>
          <p:cNvPr id="8" name="Espace réservé du contenu 2">
            <a:extLst>
              <a:ext uri="{FF2B5EF4-FFF2-40B4-BE49-F238E27FC236}">
                <a16:creationId xmlns:a16="http://schemas.microsoft.com/office/drawing/2014/main" id="{185C117D-0225-4A11-9D91-331869F6AF49}"/>
              </a:ext>
            </a:extLst>
          </p:cNvPr>
          <p:cNvSpPr txBox="1">
            <a:spLocks/>
          </p:cNvSpPr>
          <p:nvPr/>
        </p:nvSpPr>
        <p:spPr>
          <a:xfrm>
            <a:off x="703729" y="1901337"/>
            <a:ext cx="11168103" cy="419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b="1" dirty="0"/>
              <a:t>Différentes phases permettent une autonomisation progressive.</a:t>
            </a:r>
          </a:p>
          <a:p>
            <a:pPr marL="0" indent="0" algn="just">
              <a:buNone/>
            </a:pPr>
            <a:endParaRPr lang="fr-FR" b="1" dirty="0"/>
          </a:p>
          <a:p>
            <a:pPr algn="just">
              <a:buFont typeface="Wingdings" panose="05000000000000000000" pitchFamily="2" charset="2"/>
              <a:buChar char="Ø"/>
            </a:pPr>
            <a:r>
              <a:rPr lang="fr-FR" b="1" dirty="0">
                <a:solidFill>
                  <a:schemeClr val="accent1">
                    <a:lumMod val="60000"/>
                    <a:lumOff val="40000"/>
                  </a:schemeClr>
                </a:solidFill>
              </a:rPr>
              <a:t>Pour le SASPAS </a:t>
            </a:r>
          </a:p>
          <a:p>
            <a:pPr marL="0" indent="0" algn="just">
              <a:buNone/>
            </a:pPr>
            <a:r>
              <a:rPr lang="fr-FR" b="1" dirty="0">
                <a:solidFill>
                  <a:schemeClr val="accent1">
                    <a:lumMod val="60000"/>
                    <a:lumOff val="40000"/>
                  </a:schemeClr>
                </a:solidFill>
              </a:rPr>
              <a:t>(Stage Ambulatoire en Soins Primaires en Autonomie Supervisée) </a:t>
            </a:r>
          </a:p>
          <a:p>
            <a:pPr marL="0" indent="0" algn="just">
              <a:buNone/>
            </a:pPr>
            <a:r>
              <a:rPr lang="fr-FR" b="1" dirty="0">
                <a:solidFill>
                  <a:schemeClr val="accent1">
                    <a:lumMod val="60000"/>
                    <a:lumOff val="40000"/>
                  </a:schemeClr>
                </a:solidFill>
              </a:rPr>
              <a:t>il existe une supervision indirecte uniquement.</a:t>
            </a:r>
          </a:p>
        </p:txBody>
      </p:sp>
    </p:spTree>
    <p:extLst>
      <p:ext uri="{BB962C8B-B14F-4D97-AF65-F5344CB8AC3E}">
        <p14:creationId xmlns:p14="http://schemas.microsoft.com/office/powerpoint/2010/main" val="2745203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1213</Words>
  <Application>Microsoft Office PowerPoint</Application>
  <PresentationFormat>Grand écran</PresentationFormat>
  <Paragraphs>147</Paragraphs>
  <Slides>23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vt:lpstr>
      <vt:lpstr>Arial Rounded MT Bold</vt:lpstr>
      <vt:lpstr>Calibri</vt:lpstr>
      <vt:lpstr>Calibri Light</vt:lpstr>
      <vt:lpstr>Tahoma</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Muriel Frechoso</dc:creator>
  <cp:lastModifiedBy>Muriel Frechoso</cp:lastModifiedBy>
  <cp:revision>37</cp:revision>
  <dcterms:created xsi:type="dcterms:W3CDTF">2019-01-09T14:21:38Z</dcterms:created>
  <dcterms:modified xsi:type="dcterms:W3CDTF">2019-01-17T08:55:33Z</dcterms:modified>
</cp:coreProperties>
</file>